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93" r:id="rId12"/>
    <p:sldId id="267" r:id="rId13"/>
    <p:sldId id="268" r:id="rId14"/>
    <p:sldId id="269" r:id="rId15"/>
    <p:sldId id="290" r:id="rId16"/>
    <p:sldId id="294" r:id="rId17"/>
    <p:sldId id="272" r:id="rId18"/>
    <p:sldId id="273" r:id="rId19"/>
    <p:sldId id="274" r:id="rId20"/>
    <p:sldId id="291" r:id="rId21"/>
    <p:sldId id="275" r:id="rId22"/>
    <p:sldId id="276" r:id="rId23"/>
    <p:sldId id="277" r:id="rId24"/>
    <p:sldId id="278" r:id="rId25"/>
    <p:sldId id="279" r:id="rId26"/>
    <p:sldId id="270" r:id="rId27"/>
    <p:sldId id="280" r:id="rId28"/>
    <p:sldId id="281" r:id="rId29"/>
    <p:sldId id="282" r:id="rId30"/>
    <p:sldId id="283" r:id="rId31"/>
    <p:sldId id="284" r:id="rId32"/>
    <p:sldId id="285" r:id="rId33"/>
    <p:sldId id="286" r:id="rId34"/>
    <p:sldId id="288"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2383"/>
    <a:srgbClr val="FF5409"/>
    <a:srgbClr val="0071C1"/>
    <a:srgbClr val="FFC003"/>
    <a:srgbClr val="036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5"/>
    <p:restoredTop sz="86163"/>
  </p:normalViewPr>
  <p:slideViewPr>
    <p:cSldViewPr snapToGrid="0">
      <p:cViewPr varScale="1">
        <p:scale>
          <a:sx n="104" d="100"/>
          <a:sy n="104" d="100"/>
        </p:scale>
        <p:origin x="1216" y="200"/>
      </p:cViewPr>
      <p:guideLst/>
    </p:cSldViewPr>
  </p:slideViewPr>
  <p:notesTextViewPr>
    <p:cViewPr>
      <p:scale>
        <a:sx n="105" d="100"/>
        <a:sy n="105"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F6117-1F41-B04D-B19D-8B0D859BC75F}"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3C5756FA-93BE-B34A-A9F8-56B8F552B9FD}">
      <dgm:prSet phldrT="[Text]" custT="1"/>
      <dgm:spPr>
        <a:solidFill>
          <a:srgbClr val="C00000"/>
        </a:solidFill>
        <a:ln>
          <a:noFill/>
        </a:ln>
      </dgm:spPr>
      <dgm:t>
        <a:bodyPr/>
        <a:lstStyle/>
        <a:p>
          <a:r>
            <a:rPr lang="en-US" sz="2000" b="1" dirty="0">
              <a:latin typeface="Calibri" panose="020F0502020204030204" pitchFamily="34" charset="0"/>
              <a:cs typeface="Calibri" panose="020F0502020204030204" pitchFamily="34" charset="0"/>
            </a:rPr>
            <a:t>Gen-AI is enabling attackers to create very effective attacks</a:t>
          </a:r>
        </a:p>
      </dgm:t>
    </dgm:pt>
    <dgm:pt modelId="{7A305496-D1D1-B742-8694-C75A234B5CB2}" type="parTrans" cxnId="{F9EEB749-33E0-EB46-8E7C-E5396C4821B5}">
      <dgm:prSet/>
      <dgm:spPr/>
      <dgm:t>
        <a:bodyPr/>
        <a:lstStyle/>
        <a:p>
          <a:endParaRPr lang="en-US" sz="1400" b="1">
            <a:latin typeface="Calibri" panose="020F0502020204030204" pitchFamily="34" charset="0"/>
            <a:cs typeface="Calibri" panose="020F0502020204030204" pitchFamily="34" charset="0"/>
          </a:endParaRPr>
        </a:p>
      </dgm:t>
    </dgm:pt>
    <dgm:pt modelId="{AF31B154-AE3D-0145-B9F0-DE80F4C3DE65}" type="sibTrans" cxnId="{F9EEB749-33E0-EB46-8E7C-E5396C4821B5}">
      <dgm:prSet/>
      <dgm:spPr/>
      <dgm:t>
        <a:bodyPr/>
        <a:lstStyle/>
        <a:p>
          <a:endParaRPr lang="en-US" sz="1400" b="1">
            <a:latin typeface="Calibri" panose="020F0502020204030204" pitchFamily="34" charset="0"/>
            <a:cs typeface="Calibri" panose="020F0502020204030204" pitchFamily="34" charset="0"/>
          </a:endParaRPr>
        </a:p>
      </dgm:t>
    </dgm:pt>
    <dgm:pt modelId="{D2C8DEF6-724C-A449-BC75-AAAE67F2B670}">
      <dgm:prSet phldrT="[Text]" custT="1"/>
      <dgm:spPr>
        <a:solidFill>
          <a:srgbClr val="662383"/>
        </a:solidFill>
        <a:ln>
          <a:noFill/>
        </a:ln>
      </dgm:spPr>
      <dgm:t>
        <a:bodyPr/>
        <a:lstStyle/>
        <a:p>
          <a:r>
            <a:rPr lang="en-US" sz="2000" b="1" dirty="0" err="1">
              <a:latin typeface="Calibri" panose="020F0502020204030204" pitchFamily="34" charset="0"/>
              <a:cs typeface="Calibri" panose="020F0502020204030204" pitchFamily="34" charset="0"/>
            </a:rPr>
            <a:t>GenAI</a:t>
          </a:r>
          <a:r>
            <a:rPr lang="en-US" sz="2000" b="1" dirty="0">
              <a:latin typeface="Calibri" panose="020F0502020204030204" pitchFamily="34" charset="0"/>
              <a:cs typeface="Calibri" panose="020F0502020204030204" pitchFamily="34" charset="0"/>
            </a:rPr>
            <a:t> is our greatest opportunity to improve the effectiveness of our infosec program and address new </a:t>
          </a:r>
          <a:r>
            <a:rPr lang="en-US" sz="2000" b="1" dirty="0" err="1">
              <a:latin typeface="Calibri" panose="020F0502020204030204" pitchFamily="34" charset="0"/>
              <a:cs typeface="Calibri" panose="020F0502020204030204" pitchFamily="34" charset="0"/>
            </a:rPr>
            <a:t>GenAI</a:t>
          </a:r>
          <a:r>
            <a:rPr lang="en-US" sz="2000" b="1" dirty="0">
              <a:latin typeface="Calibri" panose="020F0502020204030204" pitchFamily="34" charset="0"/>
              <a:cs typeface="Calibri" panose="020F0502020204030204" pitchFamily="34" charset="0"/>
            </a:rPr>
            <a:t> threats</a:t>
          </a:r>
        </a:p>
      </dgm:t>
    </dgm:pt>
    <dgm:pt modelId="{8CB0FC3B-5B23-4C4B-96DE-B22EB4F371F2}" type="parTrans" cxnId="{104D0523-FCFA-174B-B118-E37472E97DCC}">
      <dgm:prSet/>
      <dgm:spPr/>
      <dgm:t>
        <a:bodyPr/>
        <a:lstStyle/>
        <a:p>
          <a:endParaRPr lang="en-US" sz="1400" b="1">
            <a:latin typeface="Calibri" panose="020F0502020204030204" pitchFamily="34" charset="0"/>
            <a:cs typeface="Calibri" panose="020F0502020204030204" pitchFamily="34" charset="0"/>
          </a:endParaRPr>
        </a:p>
      </dgm:t>
    </dgm:pt>
    <dgm:pt modelId="{D393C91F-8817-5945-B5D4-391557482801}" type="sibTrans" cxnId="{104D0523-FCFA-174B-B118-E37472E97DCC}">
      <dgm:prSet/>
      <dgm:spPr/>
      <dgm:t>
        <a:bodyPr/>
        <a:lstStyle/>
        <a:p>
          <a:endParaRPr lang="en-US" sz="1400" b="1">
            <a:latin typeface="Calibri" panose="020F0502020204030204" pitchFamily="34" charset="0"/>
            <a:cs typeface="Calibri" panose="020F0502020204030204" pitchFamily="34" charset="0"/>
          </a:endParaRPr>
        </a:p>
      </dgm:t>
    </dgm:pt>
    <dgm:pt modelId="{CA8912F1-F1D8-D04E-9517-56A6C63CFBFA}">
      <dgm:prSet phldrT="[Text]" custT="1"/>
      <dgm:spPr>
        <a:solidFill>
          <a:srgbClr val="C00000"/>
        </a:solidFill>
        <a:ln>
          <a:noFill/>
        </a:ln>
      </dgm:spPr>
      <dgm:t>
        <a:bodyPr/>
        <a:lstStyle/>
        <a:p>
          <a:r>
            <a:rPr lang="en-US" sz="2000" b="1" dirty="0">
              <a:latin typeface="Calibri" panose="020F0502020204030204" pitchFamily="34" charset="0"/>
              <a:cs typeface="Calibri" panose="020F0502020204030204" pitchFamily="34" charset="0"/>
            </a:rPr>
            <a:t>The use of public </a:t>
          </a:r>
          <a:r>
            <a:rPr lang="en-US" sz="2000" b="1" dirty="0" err="1">
              <a:latin typeface="Calibri" panose="020F0502020204030204" pitchFamily="34" charset="0"/>
              <a:cs typeface="Calibri" panose="020F0502020204030204" pitchFamily="34" charset="0"/>
            </a:rPr>
            <a:t>GenAI</a:t>
          </a:r>
          <a:r>
            <a:rPr lang="en-US" sz="2000" b="1" dirty="0">
              <a:latin typeface="Calibri" panose="020F0502020204030204" pitchFamily="34" charset="0"/>
              <a:cs typeface="Calibri" panose="020F0502020204030204" pitchFamily="34" charset="0"/>
            </a:rPr>
            <a:t> based systems like </a:t>
          </a:r>
          <a:r>
            <a:rPr lang="en-US" sz="2000" b="1" dirty="0" err="1">
              <a:latin typeface="Calibri" panose="020F0502020204030204" pitchFamily="34" charset="0"/>
              <a:cs typeface="Calibri" panose="020F0502020204030204" pitchFamily="34" charset="0"/>
            </a:rPr>
            <a:t>ChatGPT</a:t>
          </a:r>
          <a:r>
            <a:rPr lang="en-US" sz="2000" b="1" dirty="0">
              <a:latin typeface="Calibri" panose="020F0502020204030204" pitchFamily="34" charset="0"/>
              <a:cs typeface="Calibri" panose="020F0502020204030204" pitchFamily="34" charset="0"/>
            </a:rPr>
            <a:t> poses a significant threat to company IP</a:t>
          </a:r>
        </a:p>
      </dgm:t>
    </dgm:pt>
    <dgm:pt modelId="{B2BFE74F-7938-F648-A82C-CE7527C984B4}" type="parTrans" cxnId="{8053276C-E1A3-D94F-B3AE-86C61DDD6221}">
      <dgm:prSet/>
      <dgm:spPr/>
      <dgm:t>
        <a:bodyPr/>
        <a:lstStyle/>
        <a:p>
          <a:endParaRPr lang="en-US" sz="1400" b="1">
            <a:latin typeface="Calibri" panose="020F0502020204030204" pitchFamily="34" charset="0"/>
            <a:cs typeface="Calibri" panose="020F0502020204030204" pitchFamily="34" charset="0"/>
          </a:endParaRPr>
        </a:p>
      </dgm:t>
    </dgm:pt>
    <dgm:pt modelId="{5039241F-1562-C64B-9CA7-9FD74BBB02F7}" type="sibTrans" cxnId="{8053276C-E1A3-D94F-B3AE-86C61DDD6221}">
      <dgm:prSet/>
      <dgm:spPr/>
      <dgm:t>
        <a:bodyPr/>
        <a:lstStyle/>
        <a:p>
          <a:endParaRPr lang="en-US" sz="1400" b="1">
            <a:latin typeface="Calibri" panose="020F0502020204030204" pitchFamily="34" charset="0"/>
            <a:cs typeface="Calibri" panose="020F0502020204030204" pitchFamily="34" charset="0"/>
          </a:endParaRPr>
        </a:p>
      </dgm:t>
    </dgm:pt>
    <dgm:pt modelId="{B6C3D6D7-1BD1-AE4D-8817-A91E1219C29D}" type="pres">
      <dgm:prSet presAssocID="{905F6117-1F41-B04D-B19D-8B0D859BC75F}" presName="diagram" presStyleCnt="0">
        <dgm:presLayoutVars>
          <dgm:dir/>
          <dgm:resizeHandles val="exact"/>
        </dgm:presLayoutVars>
      </dgm:prSet>
      <dgm:spPr/>
    </dgm:pt>
    <dgm:pt modelId="{FEAED3A9-325F-F24C-9D3E-61981E1EDF84}" type="pres">
      <dgm:prSet presAssocID="{3C5756FA-93BE-B34A-A9F8-56B8F552B9FD}" presName="node" presStyleLbl="node1" presStyleIdx="0" presStyleCnt="3" custScaleX="127460">
        <dgm:presLayoutVars>
          <dgm:bulletEnabled val="1"/>
        </dgm:presLayoutVars>
      </dgm:prSet>
      <dgm:spPr/>
    </dgm:pt>
    <dgm:pt modelId="{D8C4565A-9B1C-F446-9B96-10652EDDD55F}" type="pres">
      <dgm:prSet presAssocID="{AF31B154-AE3D-0145-B9F0-DE80F4C3DE65}" presName="sibTrans" presStyleCnt="0"/>
      <dgm:spPr/>
    </dgm:pt>
    <dgm:pt modelId="{D7B28F08-CDD1-6C4C-9FF7-4C287A65730B}" type="pres">
      <dgm:prSet presAssocID="{CA8912F1-F1D8-D04E-9517-56A6C63CFBFA}" presName="node" presStyleLbl="node1" presStyleIdx="1" presStyleCnt="3" custScaleX="127460">
        <dgm:presLayoutVars>
          <dgm:bulletEnabled val="1"/>
        </dgm:presLayoutVars>
      </dgm:prSet>
      <dgm:spPr/>
    </dgm:pt>
    <dgm:pt modelId="{57126A26-3DF3-5745-8041-CD3983895A38}" type="pres">
      <dgm:prSet presAssocID="{5039241F-1562-C64B-9CA7-9FD74BBB02F7}" presName="sibTrans" presStyleCnt="0"/>
      <dgm:spPr/>
    </dgm:pt>
    <dgm:pt modelId="{40E51A6A-EC96-734C-9981-807CE3347C41}" type="pres">
      <dgm:prSet presAssocID="{D2C8DEF6-724C-A449-BC75-AAAE67F2B670}" presName="node" presStyleLbl="node1" presStyleIdx="2" presStyleCnt="3" custScaleX="155939">
        <dgm:presLayoutVars>
          <dgm:bulletEnabled val="1"/>
        </dgm:presLayoutVars>
      </dgm:prSet>
      <dgm:spPr/>
    </dgm:pt>
  </dgm:ptLst>
  <dgm:cxnLst>
    <dgm:cxn modelId="{03496D16-7F15-B540-B9F5-AAFB4890EA2E}" type="presOf" srcId="{3C5756FA-93BE-B34A-A9F8-56B8F552B9FD}" destId="{FEAED3A9-325F-F24C-9D3E-61981E1EDF84}" srcOrd="0" destOrd="0" presId="urn:microsoft.com/office/officeart/2005/8/layout/default"/>
    <dgm:cxn modelId="{FE24D719-C9E8-5B4E-B461-1F81960382CB}" type="presOf" srcId="{D2C8DEF6-724C-A449-BC75-AAAE67F2B670}" destId="{40E51A6A-EC96-734C-9981-807CE3347C41}" srcOrd="0" destOrd="0" presId="urn:microsoft.com/office/officeart/2005/8/layout/default"/>
    <dgm:cxn modelId="{104D0523-FCFA-174B-B118-E37472E97DCC}" srcId="{905F6117-1F41-B04D-B19D-8B0D859BC75F}" destId="{D2C8DEF6-724C-A449-BC75-AAAE67F2B670}" srcOrd="2" destOrd="0" parTransId="{8CB0FC3B-5B23-4C4B-96DE-B22EB4F371F2}" sibTransId="{D393C91F-8817-5945-B5D4-391557482801}"/>
    <dgm:cxn modelId="{F9EEB749-33E0-EB46-8E7C-E5396C4821B5}" srcId="{905F6117-1F41-B04D-B19D-8B0D859BC75F}" destId="{3C5756FA-93BE-B34A-A9F8-56B8F552B9FD}" srcOrd="0" destOrd="0" parTransId="{7A305496-D1D1-B742-8694-C75A234B5CB2}" sibTransId="{AF31B154-AE3D-0145-B9F0-DE80F4C3DE65}"/>
    <dgm:cxn modelId="{8053276C-E1A3-D94F-B3AE-86C61DDD6221}" srcId="{905F6117-1F41-B04D-B19D-8B0D859BC75F}" destId="{CA8912F1-F1D8-D04E-9517-56A6C63CFBFA}" srcOrd="1" destOrd="0" parTransId="{B2BFE74F-7938-F648-A82C-CE7527C984B4}" sibTransId="{5039241F-1562-C64B-9CA7-9FD74BBB02F7}"/>
    <dgm:cxn modelId="{B179F2B3-53E7-1E45-829F-884919B218BE}" type="presOf" srcId="{905F6117-1F41-B04D-B19D-8B0D859BC75F}" destId="{B6C3D6D7-1BD1-AE4D-8817-A91E1219C29D}" srcOrd="0" destOrd="0" presId="urn:microsoft.com/office/officeart/2005/8/layout/default"/>
    <dgm:cxn modelId="{DDD35DCC-E35F-F848-A152-6CFA8FF2ED94}" type="presOf" srcId="{CA8912F1-F1D8-D04E-9517-56A6C63CFBFA}" destId="{D7B28F08-CDD1-6C4C-9FF7-4C287A65730B}" srcOrd="0" destOrd="0" presId="urn:microsoft.com/office/officeart/2005/8/layout/default"/>
    <dgm:cxn modelId="{6135A7F0-B0F5-C644-A10F-D61E6FC62BEF}" type="presParOf" srcId="{B6C3D6D7-1BD1-AE4D-8817-A91E1219C29D}" destId="{FEAED3A9-325F-F24C-9D3E-61981E1EDF84}" srcOrd="0" destOrd="0" presId="urn:microsoft.com/office/officeart/2005/8/layout/default"/>
    <dgm:cxn modelId="{CC0A3098-ED87-9C48-A6BA-B7579504E83F}" type="presParOf" srcId="{B6C3D6D7-1BD1-AE4D-8817-A91E1219C29D}" destId="{D8C4565A-9B1C-F446-9B96-10652EDDD55F}" srcOrd="1" destOrd="0" presId="urn:microsoft.com/office/officeart/2005/8/layout/default"/>
    <dgm:cxn modelId="{33E136E3-E2BF-5842-8FB7-CD9B4FE0CB9D}" type="presParOf" srcId="{B6C3D6D7-1BD1-AE4D-8817-A91E1219C29D}" destId="{D7B28F08-CDD1-6C4C-9FF7-4C287A65730B}" srcOrd="2" destOrd="0" presId="urn:microsoft.com/office/officeart/2005/8/layout/default"/>
    <dgm:cxn modelId="{EE2BD469-5F7F-064B-BC49-C7861B2E802E}" type="presParOf" srcId="{B6C3D6D7-1BD1-AE4D-8817-A91E1219C29D}" destId="{57126A26-3DF3-5745-8041-CD3983895A38}" srcOrd="3" destOrd="0" presId="urn:microsoft.com/office/officeart/2005/8/layout/default"/>
    <dgm:cxn modelId="{E77D8EF6-0FB9-AD42-9867-450610B99663}" type="presParOf" srcId="{B6C3D6D7-1BD1-AE4D-8817-A91E1219C29D}" destId="{40E51A6A-EC96-734C-9981-807CE3347C41}"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AED3A9-325F-F24C-9D3E-61981E1EDF84}">
      <dsp:nvSpPr>
        <dsp:cNvPr id="0" name=""/>
        <dsp:cNvSpPr/>
      </dsp:nvSpPr>
      <dsp:spPr>
        <a:xfrm>
          <a:off x="726603" y="1388"/>
          <a:ext cx="3840479" cy="1807851"/>
        </a:xfrm>
        <a:prstGeom prst="rect">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Gen-AI is enabling attackers to create very effective attacks</a:t>
          </a:r>
        </a:p>
      </dsp:txBody>
      <dsp:txXfrm>
        <a:off x="726603" y="1388"/>
        <a:ext cx="3840479" cy="1807851"/>
      </dsp:txXfrm>
    </dsp:sp>
    <dsp:sp modelId="{D7B28F08-CDD1-6C4C-9FF7-4C287A65730B}">
      <dsp:nvSpPr>
        <dsp:cNvPr id="0" name=""/>
        <dsp:cNvSpPr/>
      </dsp:nvSpPr>
      <dsp:spPr>
        <a:xfrm>
          <a:off x="4868391" y="1388"/>
          <a:ext cx="3840479" cy="1807851"/>
        </a:xfrm>
        <a:prstGeom prst="rect">
          <a:avLst/>
        </a:prstGeom>
        <a:solidFill>
          <a:srgbClr val="C00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The use of public </a:t>
          </a:r>
          <a:r>
            <a:rPr lang="en-US" sz="2000" b="1" kern="1200" dirty="0" err="1">
              <a:latin typeface="Calibri" panose="020F0502020204030204" pitchFamily="34" charset="0"/>
              <a:cs typeface="Calibri" panose="020F0502020204030204" pitchFamily="34" charset="0"/>
            </a:rPr>
            <a:t>GenAI</a:t>
          </a:r>
          <a:r>
            <a:rPr lang="en-US" sz="2000" b="1" kern="1200" dirty="0">
              <a:latin typeface="Calibri" panose="020F0502020204030204" pitchFamily="34" charset="0"/>
              <a:cs typeface="Calibri" panose="020F0502020204030204" pitchFamily="34" charset="0"/>
            </a:rPr>
            <a:t> based systems like </a:t>
          </a:r>
          <a:r>
            <a:rPr lang="en-US" sz="2000" b="1" kern="1200" dirty="0" err="1">
              <a:latin typeface="Calibri" panose="020F0502020204030204" pitchFamily="34" charset="0"/>
              <a:cs typeface="Calibri" panose="020F0502020204030204" pitchFamily="34" charset="0"/>
            </a:rPr>
            <a:t>ChatGPT</a:t>
          </a:r>
          <a:r>
            <a:rPr lang="en-US" sz="2000" b="1" kern="1200" dirty="0">
              <a:latin typeface="Calibri" panose="020F0502020204030204" pitchFamily="34" charset="0"/>
              <a:cs typeface="Calibri" panose="020F0502020204030204" pitchFamily="34" charset="0"/>
            </a:rPr>
            <a:t> poses a significant threat to company IP</a:t>
          </a:r>
        </a:p>
      </dsp:txBody>
      <dsp:txXfrm>
        <a:off x="4868391" y="1388"/>
        <a:ext cx="3840479" cy="1807851"/>
      </dsp:txXfrm>
    </dsp:sp>
    <dsp:sp modelId="{40E51A6A-EC96-734C-9981-807CE3347C41}">
      <dsp:nvSpPr>
        <dsp:cNvPr id="0" name=""/>
        <dsp:cNvSpPr/>
      </dsp:nvSpPr>
      <dsp:spPr>
        <a:xfrm>
          <a:off x="2368449" y="2110548"/>
          <a:ext cx="4698576" cy="1807851"/>
        </a:xfrm>
        <a:prstGeom prst="rect">
          <a:avLst/>
        </a:prstGeom>
        <a:solidFill>
          <a:srgbClr val="662383"/>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err="1">
              <a:latin typeface="Calibri" panose="020F0502020204030204" pitchFamily="34" charset="0"/>
              <a:cs typeface="Calibri" panose="020F0502020204030204" pitchFamily="34" charset="0"/>
            </a:rPr>
            <a:t>GenAI</a:t>
          </a:r>
          <a:r>
            <a:rPr lang="en-US" sz="2000" b="1" kern="1200" dirty="0">
              <a:latin typeface="Calibri" panose="020F0502020204030204" pitchFamily="34" charset="0"/>
              <a:cs typeface="Calibri" panose="020F0502020204030204" pitchFamily="34" charset="0"/>
            </a:rPr>
            <a:t> is our greatest opportunity to improve the effectiveness of our infosec program and address new </a:t>
          </a:r>
          <a:r>
            <a:rPr lang="en-US" sz="2000" b="1" kern="1200" dirty="0" err="1">
              <a:latin typeface="Calibri" panose="020F0502020204030204" pitchFamily="34" charset="0"/>
              <a:cs typeface="Calibri" panose="020F0502020204030204" pitchFamily="34" charset="0"/>
            </a:rPr>
            <a:t>GenAI</a:t>
          </a:r>
          <a:r>
            <a:rPr lang="en-US" sz="2000" b="1" kern="1200" dirty="0">
              <a:latin typeface="Calibri" panose="020F0502020204030204" pitchFamily="34" charset="0"/>
              <a:cs typeface="Calibri" panose="020F0502020204030204" pitchFamily="34" charset="0"/>
            </a:rPr>
            <a:t> threats</a:t>
          </a:r>
        </a:p>
      </dsp:txBody>
      <dsp:txXfrm>
        <a:off x="2368449" y="2110548"/>
        <a:ext cx="4698576" cy="18078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BC5FBB-C31C-E747-B7F7-8600E43DFDC4}" type="datetimeFigureOut">
              <a:rPr lang="en-US" smtClean="0"/>
              <a:t>3/26/24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C1B106-1B44-8B4F-BC41-5B1D0E097CD9}" type="slidenum">
              <a:rPr lang="en-US" smtClean="0"/>
              <a:t>‹#›</a:t>
            </a:fld>
            <a:endParaRPr lang="en-US"/>
          </a:p>
        </p:txBody>
      </p:sp>
    </p:spTree>
    <p:extLst>
      <p:ext uri="{BB962C8B-B14F-4D97-AF65-F5344CB8AC3E}">
        <p14:creationId xmlns:p14="http://schemas.microsoft.com/office/powerpoint/2010/main" val="194202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Thinking,_Fast_and_Slow"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torytellingwithdata.com/book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amazon.com/gp/product/1119002257"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dirty="0"/>
              <a:t>This slide is useful when you want to highlight a shift or change in industry conditions and explain to the board why the cybersecurity measures that were “good enough” in the past are no longer cutting it. </a:t>
            </a:r>
            <a:endParaRPr dirty="0"/>
          </a:p>
          <a:p>
            <a:pPr marL="0" lvl="0" indent="0" algn="l" rtl="0">
              <a:lnSpc>
                <a:spcPct val="100000"/>
              </a:lnSpc>
              <a:spcBef>
                <a:spcPts val="0"/>
              </a:spcBef>
              <a:spcAft>
                <a:spcPts val="0"/>
              </a:spcAft>
              <a:buSzPts val="1400"/>
              <a:buNone/>
            </a:pPr>
            <a:endParaRPr b="0" dirty="0"/>
          </a:p>
          <a:p>
            <a:pPr marL="0" lvl="0" indent="0" algn="l" rtl="0">
              <a:lnSpc>
                <a:spcPct val="100000"/>
              </a:lnSpc>
              <a:spcBef>
                <a:spcPts val="0"/>
              </a:spcBef>
              <a:spcAft>
                <a:spcPts val="0"/>
              </a:spcAft>
              <a:buSzPts val="1400"/>
              <a:buNone/>
            </a:pPr>
            <a:r>
              <a:rPr lang="en-US" b="0" dirty="0"/>
              <a:t>You can substitute your company’s values for risk in the figure on the right.  </a:t>
            </a:r>
          </a:p>
          <a:p>
            <a:pPr marL="0" lvl="0" indent="0" algn="l" rtl="0">
              <a:lnSpc>
                <a:spcPct val="100000"/>
              </a:lnSpc>
              <a:spcBef>
                <a:spcPts val="0"/>
              </a:spcBef>
              <a:spcAft>
                <a:spcPts val="0"/>
              </a:spcAft>
              <a:buSzPts val="1400"/>
              <a:buNone/>
            </a:pPr>
            <a:endParaRPr lang="en-US" b="0" dirty="0"/>
          </a:p>
          <a:p>
            <a:pPr marL="0" lvl="0" indent="0" algn="l" rtl="0">
              <a:lnSpc>
                <a:spcPct val="100000"/>
              </a:lnSpc>
              <a:spcBef>
                <a:spcPts val="0"/>
              </a:spcBef>
              <a:spcAft>
                <a:spcPts val="0"/>
              </a:spcAft>
              <a:buSzPts val="1400"/>
              <a:buNone/>
            </a:pPr>
            <a:r>
              <a:rPr lang="en-US" b="0" dirty="0"/>
              <a:t>This is also where you can introduce that attackers are beginning to use </a:t>
            </a:r>
            <a:r>
              <a:rPr lang="en-US" b="0" dirty="0" err="1"/>
              <a:t>GenAI</a:t>
            </a:r>
            <a:r>
              <a:rPr lang="en-US" b="0" dirty="0"/>
              <a:t> as a tool to make attacks significantly more effective. </a:t>
            </a:r>
            <a:endParaRPr dirty="0"/>
          </a:p>
        </p:txBody>
      </p:sp>
      <p:sp>
        <p:nvSpPr>
          <p:cNvPr id="204" name="Google Shape;20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44271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b64e65d94b_0_29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2b64e65d94b_0_29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g2b64e65d94b_0_29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dirty="0"/>
              <a:t>Here you can introduce why managing cyber risk based on risk is imperative. </a:t>
            </a:r>
          </a:p>
          <a:p>
            <a:pPr marL="0" lvl="0" indent="0" algn="l" rtl="0">
              <a:lnSpc>
                <a:spcPct val="100000"/>
              </a:lnSpc>
              <a:spcBef>
                <a:spcPts val="0"/>
              </a:spcBef>
              <a:spcAft>
                <a:spcPts val="0"/>
              </a:spcAft>
              <a:buSzPts val="1400"/>
              <a:buNone/>
            </a:pPr>
            <a:endParaRPr lang="en-US" b="0" dirty="0"/>
          </a:p>
          <a:p>
            <a:pPr marL="0" lvl="0" indent="0" algn="l" rtl="0">
              <a:lnSpc>
                <a:spcPct val="100000"/>
              </a:lnSpc>
              <a:spcBef>
                <a:spcPts val="0"/>
              </a:spcBef>
              <a:spcAft>
                <a:spcPts val="0"/>
              </a:spcAft>
              <a:buSzPts val="1400"/>
              <a:buNone/>
            </a:pPr>
            <a:r>
              <a:rPr lang="en-US" b="0" dirty="0"/>
              <a:t>This is an excellent way to introduce the need for continuous, automated cybersecurity risk visibility, risk quantification and risk-based prioritization of all security initiatives and vulnerability management. </a:t>
            </a:r>
            <a:endParaRPr b="0" dirty="0"/>
          </a:p>
        </p:txBody>
      </p:sp>
      <p:sp>
        <p:nvSpPr>
          <p:cNvPr id="249" name="Google Shape;249;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4" name="Google Shape;264;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Pick your specific metrics and your color coding. </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Two suggested color coding we have seen to be useful: </a:t>
            </a:r>
          </a:p>
          <a:p>
            <a:pPr marL="0" lvl="0" indent="0" algn="l" rtl="0">
              <a:lnSpc>
                <a:spcPct val="100000"/>
              </a:lnSpc>
              <a:spcBef>
                <a:spcPts val="0"/>
              </a:spcBef>
              <a:spcAft>
                <a:spcPts val="0"/>
              </a:spcAft>
              <a:buSzPts val="1400"/>
              <a:buNone/>
            </a:pPr>
            <a:r>
              <a:rPr lang="en-US" dirty="0"/>
              <a:t>1. Green/Gray for what you have vs what you are working on to indicate your blind spots</a:t>
            </a:r>
          </a:p>
          <a:p>
            <a:pPr marL="0" lvl="0" indent="0" algn="l" rtl="0">
              <a:lnSpc>
                <a:spcPct val="100000"/>
              </a:lnSpc>
              <a:spcBef>
                <a:spcPts val="0"/>
              </a:spcBef>
              <a:spcAft>
                <a:spcPts val="0"/>
              </a:spcAft>
              <a:buSzPts val="1400"/>
              <a:buNone/>
            </a:pPr>
            <a:r>
              <a:rPr lang="en-US" dirty="0"/>
              <a:t>2. Blue/Orange for cyber risk vs cyber resilience to indicate the maturity of your cyber risk program  </a:t>
            </a:r>
            <a:endParaRPr dirty="0"/>
          </a:p>
        </p:txBody>
      </p:sp>
      <p:sp>
        <p:nvSpPr>
          <p:cNvPr id="321" name="Google Shape;321;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56942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Pick your specific metrics and your color coding. </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Two suggested color coding we have seen to be useful: </a:t>
            </a:r>
          </a:p>
          <a:p>
            <a:pPr marL="0" lvl="0" indent="0" algn="l" rtl="0">
              <a:lnSpc>
                <a:spcPct val="100000"/>
              </a:lnSpc>
              <a:spcBef>
                <a:spcPts val="0"/>
              </a:spcBef>
              <a:spcAft>
                <a:spcPts val="0"/>
              </a:spcAft>
              <a:buSzPts val="1400"/>
              <a:buNone/>
            </a:pPr>
            <a:r>
              <a:rPr lang="en-US" dirty="0"/>
              <a:t>1. Green/Gray for what you have vs what you are working on to indicate your blind spots</a:t>
            </a:r>
          </a:p>
          <a:p>
            <a:pPr marL="0" lvl="0" indent="0" algn="l" rtl="0">
              <a:lnSpc>
                <a:spcPct val="100000"/>
              </a:lnSpc>
              <a:spcBef>
                <a:spcPts val="0"/>
              </a:spcBef>
              <a:spcAft>
                <a:spcPts val="0"/>
              </a:spcAft>
              <a:buSzPts val="1400"/>
              <a:buNone/>
            </a:pPr>
            <a:r>
              <a:rPr lang="en-US" dirty="0"/>
              <a:t>2. Blue/Orange for cyber risk vs cyber resilience to indicate the maturity of your cyber risk program  </a:t>
            </a:r>
            <a:endParaRPr dirty="0"/>
          </a:p>
        </p:txBody>
      </p:sp>
      <p:sp>
        <p:nvSpPr>
          <p:cNvPr id="321" name="Google Shape;321;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582286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3" name="Google Shape;333;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You should substitute your values for Breach Risk, Likelihood and Impact as appropriate. The trend chart can be updated by right-clicking and selecting “Edit Data in Excel”. </a:t>
            </a:r>
            <a:endParaRPr dirty="0"/>
          </a:p>
          <a:p>
            <a:pPr marL="0" lvl="0" indent="0" algn="l" rtl="0">
              <a:lnSpc>
                <a:spcPct val="100000"/>
              </a:lnSpc>
              <a:spcBef>
                <a:spcPts val="0"/>
              </a:spcBef>
              <a:spcAft>
                <a:spcPts val="0"/>
              </a:spcAft>
              <a:buSzPts val="1400"/>
              <a:buNone/>
            </a:pPr>
            <a:endParaRPr dirty="0"/>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It is critical that you use a consistent, data-driven and therefore defensible approach for constructing and populating your risk dashboard.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These widgets can be also automatically generated by Balbix.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Remember to lead with emotion when presenting these numbers. Most members of the board will take the cue from how you present this data interpret these numbers as good, neutral or bad. $37M of cyber risk may be completely acceptable or not depending on the size and risk appetite of your business.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You must resist the urge to sugarcoat things and paint an overly optimistic (“all green”) picture of cybersecurity posture. Experienced board members will see right through this. </a:t>
            </a:r>
            <a:endParaRPr dirty="0"/>
          </a:p>
        </p:txBody>
      </p:sp>
      <p:sp>
        <p:nvSpPr>
          <p:cNvPr id="334" name="Google Shape;334;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2b64e65d94b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5" name="Google Shape;355;g2b64e65d94b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8" name="Google Shape;36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A couple of references on this topic are at: </a:t>
            </a:r>
          </a:p>
          <a:p>
            <a:pPr marL="0" marR="0" lvl="0" indent="0" algn="l" rtl="0">
              <a:lnSpc>
                <a:spcPct val="100000"/>
              </a:lnSpc>
              <a:spcBef>
                <a:spcPts val="0"/>
              </a:spcBef>
              <a:spcAft>
                <a:spcPts val="0"/>
              </a:spcAft>
              <a:buClr>
                <a:schemeClr val="dk1"/>
              </a:buClr>
              <a:buSzPts val="1200"/>
              <a:buFont typeface="Calibri"/>
              <a:buNone/>
            </a:pPr>
            <a:endParaRPr lang="en-US" dirty="0"/>
          </a:p>
          <a:p>
            <a:pPr marL="0" lvl="0" indent="0" algn="l" rtl="0">
              <a:lnSpc>
                <a:spcPct val="100000"/>
              </a:lnSpc>
              <a:spcBef>
                <a:spcPts val="0"/>
              </a:spcBef>
              <a:spcAft>
                <a:spcPts val="0"/>
              </a:spcAft>
              <a:buSzPts val="1400"/>
              <a:buNone/>
            </a:pPr>
            <a:r>
              <a:rPr lang="en-US" dirty="0"/>
              <a:t>https://</a:t>
            </a:r>
            <a:r>
              <a:rPr lang="en-US" dirty="0" err="1"/>
              <a:t>www.balbix.com</a:t>
            </a:r>
            <a:r>
              <a:rPr lang="en-US" dirty="0"/>
              <a:t>/blog/honest10k/</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https://</a:t>
            </a:r>
            <a:r>
              <a:rPr lang="en-US" dirty="0" err="1"/>
              <a:t>www.balbix.com</a:t>
            </a:r>
            <a:r>
              <a:rPr lang="en-US" dirty="0"/>
              <a:t>/blog/sec_jul2023/</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endParaRPr dirty="0"/>
          </a:p>
        </p:txBody>
      </p:sp>
      <p:sp>
        <p:nvSpPr>
          <p:cNvPr id="369" name="Google Shape;36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4" name="Google Shape;10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8" name="Google Shape;36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Position </a:t>
            </a:r>
            <a:r>
              <a:rPr lang="en-US" dirty="0" err="1"/>
              <a:t>GenAI</a:t>
            </a:r>
            <a:r>
              <a:rPr lang="en-US" dirty="0"/>
              <a:t> is a clear and present danger, as well as the only the only way to deal with the new threats. </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From a cyber defense and insider threat perspective, </a:t>
            </a:r>
            <a:r>
              <a:rPr lang="en-US" dirty="0" err="1"/>
              <a:t>GenAI</a:t>
            </a:r>
            <a:r>
              <a:rPr lang="en-US" dirty="0"/>
              <a:t> presents a mechanism for organizations to observe, analyze and track all the data that no organization otherwise has the time or capabilities to track and analyze. Managing cyber risk is now a huge data problem, and ultimately your </a:t>
            </a:r>
            <a:r>
              <a:rPr lang="en-US" dirty="0" err="1"/>
              <a:t>GenAI</a:t>
            </a:r>
            <a:r>
              <a:rPr lang="en-US" dirty="0"/>
              <a:t> capabilities in cyber will be fighting the attackers’ </a:t>
            </a:r>
            <a:r>
              <a:rPr lang="en-US" dirty="0" err="1"/>
              <a:t>GenAI</a:t>
            </a:r>
            <a:r>
              <a:rPr lang="en-US" dirty="0"/>
              <a:t> capabilities. </a:t>
            </a:r>
            <a:endParaRPr dirty="0"/>
          </a:p>
        </p:txBody>
      </p:sp>
      <p:sp>
        <p:nvSpPr>
          <p:cNvPr id="369" name="Google Shape;36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20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61072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6" name="Google Shape;376;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1" name="Google Shape;38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b="0"/>
              <a:t>Customize this slide with ‘bad outcomes’ that are specific to your organization.</a:t>
            </a:r>
            <a:endParaRPr b="0" i="0"/>
          </a:p>
          <a:p>
            <a:pPr marL="0" lvl="0" indent="0" algn="l" rtl="0">
              <a:lnSpc>
                <a:spcPct val="100000"/>
              </a:lnSpc>
              <a:spcBef>
                <a:spcPts val="0"/>
              </a:spcBef>
              <a:spcAft>
                <a:spcPts val="0"/>
              </a:spcAft>
              <a:buSzPts val="1400"/>
              <a:buNone/>
            </a:pPr>
            <a:endParaRPr b="1"/>
          </a:p>
          <a:p>
            <a:pPr marL="0" lvl="0" indent="0" algn="l" rtl="0">
              <a:lnSpc>
                <a:spcPct val="100000"/>
              </a:lnSpc>
              <a:spcBef>
                <a:spcPts val="0"/>
              </a:spcBef>
              <a:spcAft>
                <a:spcPts val="0"/>
              </a:spcAft>
              <a:buSzPts val="1400"/>
              <a:buNone/>
            </a:pPr>
            <a:r>
              <a:rPr lang="en-US" b="0"/>
              <a:t>Use this slide to make the connection between information and compliance risk and </a:t>
            </a:r>
            <a:r>
              <a:rPr lang="en-US" b="0" i="0" u="none"/>
              <a:t>Board-level </a:t>
            </a:r>
            <a:r>
              <a:rPr lang="en-US" b="0" i="1" u="none"/>
              <a:t>business </a:t>
            </a:r>
            <a:r>
              <a:rPr lang="en-US" b="0" i="0" u="none"/>
              <a:t>risks. It is very important that the Board understands that your presentations are centered around managing business risks that can harm the organization’s strategic objectives rather than around low-level technical details that do not merit Board-level concern. </a:t>
            </a:r>
            <a:endParaRPr/>
          </a:p>
        </p:txBody>
      </p:sp>
      <p:sp>
        <p:nvSpPr>
          <p:cNvPr id="382" name="Google Shape;38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22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5" name="Google Shape;425;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i="1" dirty="0"/>
              <a:t>Note: This slide uses the National Association of Directors’ guidance because it is broadly applicable across industry. Chat with your CEO to understand if your Board follows a different set of guidelines, and then change this slide appropriately. </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US" dirty="0"/>
              <a:t>Information Sources:</a:t>
            </a:r>
            <a:endParaRPr dirty="0"/>
          </a:p>
          <a:p>
            <a:pPr marL="171450" lvl="0" indent="-171450" algn="l" rtl="0">
              <a:lnSpc>
                <a:spcPct val="100000"/>
              </a:lnSpc>
              <a:spcBef>
                <a:spcPts val="0"/>
              </a:spcBef>
              <a:spcAft>
                <a:spcPts val="0"/>
              </a:spcAft>
              <a:buClr>
                <a:schemeClr val="dk1"/>
              </a:buClr>
              <a:buSzPts val="1200"/>
              <a:buFont typeface="Calibri"/>
              <a:buChar char="-"/>
            </a:pPr>
            <a:r>
              <a:rPr lang="en-US" u="sng" dirty="0"/>
              <a:t>National Association of Corporate Directors</a:t>
            </a:r>
            <a:r>
              <a:rPr lang="en-US" dirty="0"/>
              <a:t>: https://</a:t>
            </a:r>
            <a:r>
              <a:rPr lang="en-US" dirty="0" err="1"/>
              <a:t>www.nacdonline.org</a:t>
            </a:r>
            <a:r>
              <a:rPr lang="en-US" dirty="0"/>
              <a:t>/cyber</a:t>
            </a:r>
            <a:endParaRPr dirty="0"/>
          </a:p>
          <a:p>
            <a:pPr marL="171450" lvl="0" indent="-171450" algn="l" rtl="0">
              <a:lnSpc>
                <a:spcPct val="100000"/>
              </a:lnSpc>
              <a:spcBef>
                <a:spcPts val="0"/>
              </a:spcBef>
              <a:spcAft>
                <a:spcPts val="0"/>
              </a:spcAft>
              <a:buClr>
                <a:schemeClr val="dk1"/>
              </a:buClr>
              <a:buSzPts val="1200"/>
              <a:buFont typeface="Calibri"/>
              <a:buChar char="-"/>
            </a:pPr>
            <a:r>
              <a:rPr lang="en-US" u="sng" dirty="0"/>
              <a:t>U.S. Securities and Exchange Commission</a:t>
            </a:r>
            <a:r>
              <a:rPr lang="en-US" dirty="0"/>
              <a:t>: https://</a:t>
            </a:r>
            <a:r>
              <a:rPr lang="en-US" dirty="0" err="1"/>
              <a:t>www.sec.gov</a:t>
            </a:r>
            <a:r>
              <a:rPr lang="en-US" dirty="0"/>
              <a:t>/spotlight/</a:t>
            </a:r>
            <a:r>
              <a:rPr lang="en-US" dirty="0" err="1"/>
              <a:t>cybersecurity.shtml</a:t>
            </a:r>
            <a:endParaRPr dirty="0"/>
          </a:p>
          <a:p>
            <a:pPr marL="0" lvl="0" indent="0" algn="l" rtl="0">
              <a:lnSpc>
                <a:spcPct val="100000"/>
              </a:lnSpc>
              <a:spcBef>
                <a:spcPts val="0"/>
              </a:spcBef>
              <a:spcAft>
                <a:spcPts val="0"/>
              </a:spcAft>
              <a:buSzPts val="1400"/>
              <a:buNone/>
            </a:pPr>
            <a:endParaRPr dirty="0"/>
          </a:p>
        </p:txBody>
      </p:sp>
      <p:sp>
        <p:nvSpPr>
          <p:cNvPr id="426" name="Google Shape;426;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23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5" name="Google Shape;46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b="0"/>
              <a:t>The goal of this slide is to make is that the Board understands the Infosec team leads a broad cross-functional risk management effort. Cybersecurity is not simply “the Security team’s problem.” </a:t>
            </a:r>
            <a:endParaRPr/>
          </a:p>
          <a:p>
            <a:pPr marL="0" marR="0" lvl="0" indent="0" algn="l" rtl="0">
              <a:lnSpc>
                <a:spcPct val="100000"/>
              </a:lnSpc>
              <a:spcBef>
                <a:spcPts val="0"/>
              </a:spcBef>
              <a:spcAft>
                <a:spcPts val="0"/>
              </a:spcAft>
              <a:buClr>
                <a:schemeClr val="dk1"/>
              </a:buClr>
              <a:buSzPts val="1200"/>
              <a:buFont typeface="Calibri"/>
              <a:buNone/>
            </a:pPr>
            <a:endParaRPr b="0"/>
          </a:p>
          <a:p>
            <a:pPr marL="0" marR="0" lvl="0" indent="0" algn="l" rtl="0">
              <a:lnSpc>
                <a:spcPct val="100000"/>
              </a:lnSpc>
              <a:spcBef>
                <a:spcPts val="0"/>
              </a:spcBef>
              <a:spcAft>
                <a:spcPts val="0"/>
              </a:spcAft>
              <a:buClr>
                <a:schemeClr val="dk1"/>
              </a:buClr>
              <a:buSzPts val="1200"/>
              <a:buFont typeface="Calibri"/>
              <a:buNone/>
            </a:pPr>
            <a:r>
              <a:rPr lang="en-US" b="0"/>
              <a:t>If you do not have a formal Internal Audit function at your organization, you should merge Layers 2 and 3 and change the title of this slide.  </a:t>
            </a:r>
            <a:endParaRPr/>
          </a:p>
        </p:txBody>
      </p:sp>
      <p:sp>
        <p:nvSpPr>
          <p:cNvPr id="466" name="Google Shape;466;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24</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0" name="Google Shape;490;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b="0"/>
              <a:t>Customize this slide to represent the full set of activities and sub-activities performed by your Infosec team, and the corresponding responsibilities. </a:t>
            </a:r>
            <a:endParaRPr/>
          </a:p>
          <a:p>
            <a:pPr marL="0" lvl="0" indent="0" algn="l" rtl="0">
              <a:lnSpc>
                <a:spcPct val="100000"/>
              </a:lnSpc>
              <a:spcBef>
                <a:spcPts val="0"/>
              </a:spcBef>
              <a:spcAft>
                <a:spcPts val="0"/>
              </a:spcAft>
              <a:buSzPts val="1400"/>
              <a:buNone/>
            </a:pPr>
            <a:endParaRPr/>
          </a:p>
        </p:txBody>
      </p:sp>
      <p:sp>
        <p:nvSpPr>
          <p:cNvPr id="491" name="Google Shape;491;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25</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2b64e65d94b_0_3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2b64e65d94b_0_3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g2b64e65d94b_0_31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7"/>
        <p:cNvGrpSpPr/>
        <p:nvPr/>
      </p:nvGrpSpPr>
      <p:grpSpPr>
        <a:xfrm>
          <a:off x="0" y="0"/>
          <a:ext cx="0" cy="0"/>
          <a:chOff x="0" y="0"/>
          <a:chExt cx="0" cy="0"/>
        </a:xfrm>
      </p:grpSpPr>
      <p:sp>
        <p:nvSpPr>
          <p:cNvPr id="518" name="Google Shape;518;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9" name="Google Shape;519;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Use this slide to provide an overview of your Infosec projects, and how they will serve to improve your cybersecurity posture. </a:t>
            </a:r>
            <a:endParaRPr/>
          </a:p>
          <a:p>
            <a:pPr marL="0" marR="0" lvl="0" indent="0" algn="l" rtl="0">
              <a:lnSpc>
                <a:spcPct val="100000"/>
              </a:lnSpc>
              <a:spcBef>
                <a:spcPts val="0"/>
              </a:spcBef>
              <a:spcAft>
                <a:spcPts val="0"/>
              </a:spcAft>
              <a:buClr>
                <a:schemeClr val="dk1"/>
              </a:buClr>
              <a:buSzPts val="1200"/>
              <a:buFont typeface="Calibri"/>
              <a:buNone/>
            </a:pPr>
            <a:endParaRPr i="0"/>
          </a:p>
          <a:p>
            <a:pPr marL="0" marR="0" lvl="0" indent="0" algn="l" rtl="0">
              <a:lnSpc>
                <a:spcPct val="100000"/>
              </a:lnSpc>
              <a:spcBef>
                <a:spcPts val="0"/>
              </a:spcBef>
              <a:spcAft>
                <a:spcPts val="0"/>
              </a:spcAft>
              <a:buClr>
                <a:schemeClr val="dk1"/>
              </a:buClr>
              <a:buSzPts val="1200"/>
              <a:buFont typeface="Calibri"/>
              <a:buNone/>
            </a:pPr>
            <a:r>
              <a:rPr lang="en-US" i="0"/>
              <a:t>Your main objective is to provide assurance that you are effectively managing to your strategic roadmap and to answer questions about the goals. Be prepared to discuss any project you list on this slide.</a:t>
            </a:r>
            <a:endParaRPr/>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endParaRPr b="0"/>
          </a:p>
          <a:p>
            <a:pPr marL="0" lvl="0" indent="0" algn="l" rtl="0">
              <a:lnSpc>
                <a:spcPct val="100000"/>
              </a:lnSpc>
              <a:spcBef>
                <a:spcPts val="0"/>
              </a:spcBef>
              <a:spcAft>
                <a:spcPts val="0"/>
              </a:spcAft>
              <a:buSzPts val="1400"/>
              <a:buNone/>
            </a:pPr>
            <a:endParaRPr/>
          </a:p>
        </p:txBody>
      </p:sp>
      <p:sp>
        <p:nvSpPr>
          <p:cNvPr id="520" name="Google Shape;520;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27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2" name="Google Shape;572;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573" name="Google Shape;573;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28</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1" name="Google Shape;581;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Identify is the foundational layer in the NIST cybersecurity framework. </a:t>
            </a:r>
            <a:r>
              <a:rPr lang="en-US" b="1" i="1"/>
              <a:t>You cannot protect what you don’t know about!</a:t>
            </a:r>
            <a:endParaRPr/>
          </a:p>
          <a:p>
            <a:pPr marL="0" lvl="0" indent="0" algn="l" rtl="0">
              <a:lnSpc>
                <a:spcPct val="100000"/>
              </a:lnSpc>
              <a:spcBef>
                <a:spcPts val="0"/>
              </a:spcBef>
              <a:spcAft>
                <a:spcPts val="0"/>
              </a:spcAft>
              <a:buSzPts val="1400"/>
              <a:buNone/>
            </a:pPr>
            <a:endParaRPr b="1" i="1"/>
          </a:p>
          <a:p>
            <a:pPr marL="171450" lvl="0" indent="-171450" algn="l" rtl="0">
              <a:lnSpc>
                <a:spcPct val="100000"/>
              </a:lnSpc>
              <a:spcBef>
                <a:spcPts val="0"/>
              </a:spcBef>
              <a:spcAft>
                <a:spcPts val="0"/>
              </a:spcAft>
              <a:buClr>
                <a:schemeClr val="dk1"/>
              </a:buClr>
              <a:buSzPts val="1200"/>
              <a:buFont typeface="Arial"/>
              <a:buChar char="•"/>
            </a:pPr>
            <a:r>
              <a:rPr lang="en-US" b="0" i="0"/>
              <a:t>The 1st Identify capability that your cybersecurity program needs is: automatic and comprehensive discovery of enterprise assets (devices, applications, services and users) across on-prem, cloud and 3</a:t>
            </a:r>
            <a:r>
              <a:rPr lang="en-US" b="0" i="0" baseline="30000"/>
              <a:t>rd</a:t>
            </a:r>
            <a:r>
              <a:rPr lang="en-US" b="0" i="0"/>
              <a:t> parties. </a:t>
            </a:r>
            <a:endParaRPr/>
          </a:p>
          <a:p>
            <a:pPr marL="171450" lvl="0" indent="-95250" algn="l" rtl="0">
              <a:lnSpc>
                <a:spcPct val="100000"/>
              </a:lnSpc>
              <a:spcBef>
                <a:spcPts val="0"/>
              </a:spcBef>
              <a:spcAft>
                <a:spcPts val="0"/>
              </a:spcAft>
              <a:buClr>
                <a:schemeClr val="dk1"/>
              </a:buClr>
              <a:buSzPts val="1200"/>
              <a:buFont typeface="Arial"/>
              <a:buNone/>
            </a:pPr>
            <a:endParaRPr b="0" i="0"/>
          </a:p>
          <a:p>
            <a:pPr marL="171450" lvl="0" indent="-171450" algn="l" rtl="0">
              <a:lnSpc>
                <a:spcPct val="100000"/>
              </a:lnSpc>
              <a:spcBef>
                <a:spcPts val="0"/>
              </a:spcBef>
              <a:spcAft>
                <a:spcPts val="0"/>
              </a:spcAft>
              <a:buClr>
                <a:schemeClr val="dk1"/>
              </a:buClr>
              <a:buSzPts val="1200"/>
              <a:buFont typeface="Arial"/>
              <a:buChar char="•"/>
            </a:pPr>
            <a:r>
              <a:rPr lang="en-US" b="0" i="0"/>
              <a:t>The 2</a:t>
            </a:r>
            <a:r>
              <a:rPr lang="en-US" b="0" i="0" baseline="30000"/>
              <a:t>nd</a:t>
            </a:r>
            <a:r>
              <a:rPr lang="en-US" b="0" i="0"/>
              <a:t> piece is continuous assessment for vulnerabilities and risk items for all enterprise assets (including people) across 100+ attack vectors. </a:t>
            </a:r>
            <a:endParaRPr/>
          </a:p>
          <a:p>
            <a:pPr marL="171450" lvl="0" indent="-95250" algn="l" rtl="0">
              <a:lnSpc>
                <a:spcPct val="100000"/>
              </a:lnSpc>
              <a:spcBef>
                <a:spcPts val="0"/>
              </a:spcBef>
              <a:spcAft>
                <a:spcPts val="0"/>
              </a:spcAft>
              <a:buClr>
                <a:schemeClr val="dk1"/>
              </a:buClr>
              <a:buSzPts val="1200"/>
              <a:buFont typeface="Arial"/>
              <a:buNone/>
            </a:pPr>
            <a:endParaRPr b="0" i="0"/>
          </a:p>
          <a:p>
            <a:pPr marL="171450" lvl="0" indent="-171450" algn="l" rtl="0">
              <a:lnSpc>
                <a:spcPct val="100000"/>
              </a:lnSpc>
              <a:spcBef>
                <a:spcPts val="0"/>
              </a:spcBef>
              <a:spcAft>
                <a:spcPts val="0"/>
              </a:spcAft>
              <a:buClr>
                <a:schemeClr val="dk1"/>
              </a:buClr>
              <a:buSzPts val="1200"/>
              <a:buFont typeface="Arial"/>
              <a:buChar char="•"/>
            </a:pPr>
            <a:r>
              <a:rPr lang="en-US" b="0" i="0"/>
              <a:t>The 3</a:t>
            </a:r>
            <a:r>
              <a:rPr lang="en-US" b="0" i="0" baseline="30000"/>
              <a:t>rd</a:t>
            </a:r>
            <a:r>
              <a:rPr lang="en-US" b="0" i="0"/>
              <a:t> capability you need is mapping risks and vulnerabilities at the device-network level to business units and risk owners, and quantifying risk in money terms. </a:t>
            </a:r>
            <a:endParaRPr/>
          </a:p>
          <a:p>
            <a:pPr marL="0" lvl="0" indent="0" algn="l" rtl="0">
              <a:lnSpc>
                <a:spcPct val="100000"/>
              </a:lnSpc>
              <a:spcBef>
                <a:spcPts val="0"/>
              </a:spcBef>
              <a:spcAft>
                <a:spcPts val="0"/>
              </a:spcAft>
              <a:buSzPts val="1400"/>
              <a:buNone/>
            </a:pPr>
            <a:endParaRPr b="0" i="0"/>
          </a:p>
          <a:p>
            <a:pPr marL="0" lvl="0" indent="0" algn="l" rtl="0">
              <a:lnSpc>
                <a:spcPct val="100000"/>
              </a:lnSpc>
              <a:spcBef>
                <a:spcPts val="0"/>
              </a:spcBef>
              <a:spcAft>
                <a:spcPts val="0"/>
              </a:spcAft>
              <a:buSzPts val="1400"/>
              <a:buNone/>
            </a:pPr>
            <a:r>
              <a:rPr lang="en-US" b="0" i="0"/>
              <a:t>Because of the size and complexity of the attack surface, “Identify” is not a human scale problem anymore. https://www.balbix.com/product-overview/why-balbix/</a:t>
            </a:r>
            <a:endParaRPr/>
          </a:p>
          <a:p>
            <a:pPr marL="0" lvl="0" indent="0" algn="l" rtl="0">
              <a:lnSpc>
                <a:spcPct val="100000"/>
              </a:lnSpc>
              <a:spcBef>
                <a:spcPts val="0"/>
              </a:spcBef>
              <a:spcAft>
                <a:spcPts val="0"/>
              </a:spcAft>
              <a:buSzPts val="1400"/>
              <a:buNone/>
            </a:pPr>
            <a:endParaRPr b="0" i="0"/>
          </a:p>
          <a:p>
            <a:pPr marL="0" marR="0" lvl="0" indent="0" algn="l" rtl="0">
              <a:lnSpc>
                <a:spcPct val="100000"/>
              </a:lnSpc>
              <a:spcBef>
                <a:spcPts val="0"/>
              </a:spcBef>
              <a:spcAft>
                <a:spcPts val="0"/>
              </a:spcAft>
              <a:buClr>
                <a:schemeClr val="dk1"/>
              </a:buClr>
              <a:buSzPts val="1200"/>
              <a:buFont typeface="Calibri"/>
              <a:buNone/>
            </a:pPr>
            <a:r>
              <a:rPr lang="en-US" b="0" i="0"/>
              <a:t>We built Balbix specifically to harness the power of advanced AI and provide these capabilities for you. You can request a demo (https://www.balbix.com/request-a-demo/) or start your free trial. (https://www.balbix.com/free-signup/). </a:t>
            </a:r>
            <a:endParaRPr/>
          </a:p>
          <a:p>
            <a:pPr marL="0" marR="0" lvl="0" indent="0" algn="l" rtl="0">
              <a:lnSpc>
                <a:spcPct val="100000"/>
              </a:lnSpc>
              <a:spcBef>
                <a:spcPts val="0"/>
              </a:spcBef>
              <a:spcAft>
                <a:spcPts val="0"/>
              </a:spcAft>
              <a:buClr>
                <a:schemeClr val="dk1"/>
              </a:buClr>
              <a:buSzPts val="1200"/>
              <a:buFont typeface="Calibri"/>
              <a:buNone/>
            </a:pPr>
            <a:endParaRPr b="0" i="0"/>
          </a:p>
          <a:p>
            <a:pPr marL="0" marR="0" lvl="0" indent="0" algn="l" rtl="0">
              <a:lnSpc>
                <a:spcPct val="100000"/>
              </a:lnSpc>
              <a:spcBef>
                <a:spcPts val="0"/>
              </a:spcBef>
              <a:spcAft>
                <a:spcPts val="0"/>
              </a:spcAft>
              <a:buClr>
                <a:schemeClr val="dk1"/>
              </a:buClr>
              <a:buSzPts val="1200"/>
              <a:buFont typeface="Calibri"/>
              <a:buNone/>
            </a:pPr>
            <a:r>
              <a:rPr lang="en-US" b="0" i="0"/>
              <a:t>   </a:t>
            </a:r>
            <a:endParaRPr/>
          </a:p>
        </p:txBody>
      </p:sp>
      <p:sp>
        <p:nvSpPr>
          <p:cNvPr id="582" name="Google Shape;582;p3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29</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04" name="Google Shape;604;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Your 1</a:t>
            </a:r>
            <a:r>
              <a:rPr lang="en-US" baseline="30000"/>
              <a:t>st</a:t>
            </a:r>
            <a:r>
              <a:rPr lang="en-US"/>
              <a:t> line of Protect capabilities is:</a:t>
            </a:r>
            <a:endParaRPr/>
          </a:p>
          <a:p>
            <a:pPr marL="0" lvl="0" indent="0" algn="l" rtl="0">
              <a:lnSpc>
                <a:spcPct val="100000"/>
              </a:lnSpc>
              <a:spcBef>
                <a:spcPts val="0"/>
              </a:spcBef>
              <a:spcAft>
                <a:spcPts val="0"/>
              </a:spcAft>
              <a:buSzPts val="1400"/>
              <a:buNone/>
            </a:pPr>
            <a:endParaRPr/>
          </a:p>
          <a:p>
            <a:pPr marL="171450" lvl="0" indent="-171450" algn="l" rtl="0">
              <a:lnSpc>
                <a:spcPct val="100000"/>
              </a:lnSpc>
              <a:spcBef>
                <a:spcPts val="0"/>
              </a:spcBef>
              <a:spcAft>
                <a:spcPts val="0"/>
              </a:spcAft>
              <a:buClr>
                <a:schemeClr val="dk1"/>
              </a:buClr>
              <a:buSzPts val="1200"/>
              <a:buFont typeface="Arial"/>
              <a:buChar char="•"/>
            </a:pPr>
            <a:r>
              <a:rPr lang="en-US"/>
              <a:t>EDR, firewall and VPN</a:t>
            </a:r>
            <a:endParaRPr/>
          </a:p>
          <a:p>
            <a:pPr marL="171450" lvl="0" indent="-171450" algn="l" rtl="0">
              <a:lnSpc>
                <a:spcPct val="100000"/>
              </a:lnSpc>
              <a:spcBef>
                <a:spcPts val="0"/>
              </a:spcBef>
              <a:spcAft>
                <a:spcPts val="0"/>
              </a:spcAft>
              <a:buClr>
                <a:schemeClr val="dk1"/>
              </a:buClr>
              <a:buSzPts val="1200"/>
              <a:buFont typeface="Arial"/>
              <a:buChar char="•"/>
            </a:pPr>
            <a:r>
              <a:rPr lang="en-US"/>
              <a:t>Continuous vulnerability management</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Balbix implements continuous risk-based vulnerability management OR can integrate with your existing vulnerability tool.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As you make progress in improved Protect capabilities, Balbix will automatically detect your new mitigations and compensating controls (such as EDR) and update your risk calculation to take into account these new capabilities.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Balbix can also generate continuous dashboards and reports that tell each risk owner what open vulnerabilities, risk items and tasks that they need to worry about. Risk owners can be compared against each other and incentivized to be at the top of the cybersecurity leaderboard. This can go a long way in developing a culture of shared risk ownership and driving down risk.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605" name="Google Shape;605;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30</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7" name="Google Shape;627;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Balbix contains risk context for all your assets including software version configuration, open vulnerabilities, threats, exposure, compensating controls and asset criticality information.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This information can be accessed by your SOC team and used to prioritize their analysis tasks. </a:t>
            </a:r>
            <a:endParaRPr/>
          </a:p>
        </p:txBody>
      </p:sp>
      <p:sp>
        <p:nvSpPr>
          <p:cNvPr id="628" name="Google Shape;628;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31</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0" name="Google Shape;650;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200"/>
              <a:buFont typeface="Calibri"/>
              <a:buNone/>
            </a:pPr>
            <a:r>
              <a:rPr lang="en-US" sz="1200" b="0" i="0" u="none" strike="noStrike" cap="none">
                <a:solidFill>
                  <a:srgbClr val="FFFFFF"/>
                </a:solidFill>
                <a:latin typeface="Calibri"/>
                <a:ea typeface="Calibri"/>
                <a:cs typeface="Calibri"/>
                <a:sym typeface="Calibri"/>
              </a:rPr>
              <a:t>Balbix’s Identify capabilities are foundational to implement increased maturity of your Respond Plan. </a:t>
            </a:r>
            <a:endParaRPr/>
          </a:p>
          <a:p>
            <a:pPr marL="0" lvl="0" indent="0" algn="l" rtl="0">
              <a:lnSpc>
                <a:spcPct val="100000"/>
              </a:lnSpc>
              <a:spcBef>
                <a:spcPts val="0"/>
              </a:spcBef>
              <a:spcAft>
                <a:spcPts val="0"/>
              </a:spcAft>
              <a:buSzPts val="1400"/>
              <a:buNone/>
            </a:pPr>
            <a:endParaRPr/>
          </a:p>
        </p:txBody>
      </p:sp>
      <p:sp>
        <p:nvSpPr>
          <p:cNvPr id="651" name="Google Shape;651;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32</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73" name="Google Shape;673;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200"/>
              <a:buFont typeface="Calibri"/>
              <a:buNone/>
            </a:pPr>
            <a:r>
              <a:rPr lang="en-US" sz="1200" b="0" i="0" u="none" strike="noStrike" cap="none">
                <a:solidFill>
                  <a:srgbClr val="FFFFFF"/>
                </a:solidFill>
                <a:latin typeface="Calibri"/>
                <a:ea typeface="Calibri"/>
                <a:cs typeface="Calibri"/>
                <a:sym typeface="Calibri"/>
              </a:rPr>
              <a:t>Balbix’s Identify capabilities are foundational to implement increased maturity of your Recover Plan.</a:t>
            </a:r>
            <a:endParaRPr/>
          </a:p>
          <a:p>
            <a:pPr marL="0" lvl="0" indent="0" algn="l" rtl="0">
              <a:lnSpc>
                <a:spcPct val="100000"/>
              </a:lnSpc>
              <a:spcBef>
                <a:spcPts val="0"/>
              </a:spcBef>
              <a:spcAft>
                <a:spcPts val="0"/>
              </a:spcAft>
              <a:buSzPts val="1400"/>
              <a:buNone/>
            </a:pPr>
            <a:endParaRPr/>
          </a:p>
        </p:txBody>
      </p:sp>
      <p:sp>
        <p:nvSpPr>
          <p:cNvPr id="674" name="Google Shape;674;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33</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4"/>
        <p:cNvGrpSpPr/>
        <p:nvPr/>
      </p:nvGrpSpPr>
      <p:grpSpPr>
        <a:xfrm>
          <a:off x="0" y="0"/>
          <a:ext cx="0" cy="0"/>
          <a:chOff x="0" y="0"/>
          <a:chExt cx="0" cy="0"/>
        </a:xfrm>
      </p:grpSpPr>
      <p:sp>
        <p:nvSpPr>
          <p:cNvPr id="705" name="Google Shape;705;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6" name="Google Shape;706;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07" name="Google Shape;707;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34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7" name="Google Shape;717;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18" name="Google Shape;718;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35</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Reference for the emotional decision making of humans: </a:t>
            </a:r>
            <a:endParaRPr/>
          </a:p>
          <a:p>
            <a:pPr marL="0" lvl="0" indent="0" algn="l" rtl="0">
              <a:lnSpc>
                <a:spcPct val="100000"/>
              </a:lnSpc>
              <a:spcBef>
                <a:spcPts val="0"/>
              </a:spcBef>
              <a:spcAft>
                <a:spcPts val="0"/>
              </a:spcAft>
              <a:buSzPts val="1400"/>
              <a:buNone/>
            </a:pPr>
            <a:endParaRPr/>
          </a:p>
          <a:p>
            <a:pPr marL="0" marR="0" lvl="0" indent="0" algn="l" rtl="0">
              <a:lnSpc>
                <a:spcPct val="100000"/>
              </a:lnSpc>
              <a:spcBef>
                <a:spcPts val="0"/>
              </a:spcBef>
              <a:spcAft>
                <a:spcPts val="0"/>
              </a:spcAft>
              <a:buClr>
                <a:schemeClr val="dk1"/>
              </a:buClr>
              <a:buSzPts val="1200"/>
              <a:buFont typeface="Calibri"/>
              <a:buNone/>
            </a:pPr>
            <a:r>
              <a:rPr lang="en-US"/>
              <a:t>Thinking, Fast and Slow, Daniel Kahneman</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sz="120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https://en.wikipedia.org/wiki/Thinking,_Fast_and_Slow</a:t>
            </a:r>
            <a:r>
              <a:rPr lang="en-US"/>
              <a:t> </a:t>
            </a:r>
            <a:endParaRPr/>
          </a:p>
          <a:p>
            <a:pPr marL="0" lvl="0" indent="0" algn="l" rtl="0">
              <a:lnSpc>
                <a:spcPct val="100000"/>
              </a:lnSpc>
              <a:spcBef>
                <a:spcPts val="0"/>
              </a:spcBef>
              <a:spcAft>
                <a:spcPts val="0"/>
              </a:spcAft>
              <a:buSzPts val="1400"/>
              <a:buNone/>
            </a:pPr>
            <a:endParaRPr/>
          </a:p>
          <a:p>
            <a:pPr marL="0" marR="0" lvl="0" indent="0" algn="l" rtl="0">
              <a:lnSpc>
                <a:spcPct val="100000"/>
              </a:lnSpc>
              <a:spcBef>
                <a:spcPts val="0"/>
              </a:spcBef>
              <a:spcAft>
                <a:spcPts val="0"/>
              </a:spcAft>
              <a:buClr>
                <a:schemeClr val="dk1"/>
              </a:buClr>
              <a:buSzPts val="1200"/>
              <a:buFont typeface="Calibri"/>
              <a:buNone/>
            </a:pPr>
            <a:r>
              <a:rPr lang="en-US"/>
              <a:t>The main thesis of this book is that of a dichotomy between two modes of thought: "System 1" is fast, instinctive and emotional; "System 2" is slower, more deliberative, and more logical. The book delineates rational and non-rational motivations/triggers associated with each type of thinking process, and how they complement each other, starting with Kahneman's own research on loss aversion. From framing choices to people's tendency to replace a difficult question with one which is easy to answer, the book summarizes several decades of research to suggest that people have too much confidence in human judgement.</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US"/>
              <a:t>Daniel Kahneman w</a:t>
            </a:r>
            <a:r>
              <a:rPr lang="en-US" sz="1200" b="0" i="0">
                <a:solidFill>
                  <a:schemeClr val="dk1"/>
                </a:solidFill>
                <a:latin typeface="Calibri"/>
                <a:ea typeface="Calibri"/>
                <a:cs typeface="Calibri"/>
                <a:sym typeface="Calibri"/>
              </a:rPr>
              <a:t>as awarded the 2002 Nobel Prize in Economics for his research. </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endParaRPr/>
          </a:p>
        </p:txBody>
      </p:sp>
      <p:sp>
        <p:nvSpPr>
          <p:cNvPr id="121" name="Google Shape;12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Reference: </a:t>
            </a: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lnSpc>
                <a:spcPct val="100000"/>
              </a:lnSpc>
              <a:spcBef>
                <a:spcPts val="0"/>
              </a:spcBef>
              <a:spcAft>
                <a:spcPts val="0"/>
              </a:spcAft>
              <a:buSzPts val="1400"/>
              <a:buNone/>
            </a:pPr>
            <a:r>
              <a:rPr lang="en-US" sz="1200" b="1" dirty="0">
                <a:solidFill>
                  <a:schemeClr val="dk1"/>
                </a:solidFill>
                <a:latin typeface="Calibri"/>
                <a:ea typeface="Calibri"/>
                <a:cs typeface="Calibri"/>
                <a:sym typeface="Calibri"/>
              </a:rPr>
              <a:t>Storytelling with Data: A Data Visualization Guide for Business Professionals 1st Edition</a:t>
            </a:r>
            <a:endParaRPr sz="1200" dirty="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US" sz="1200" dirty="0">
                <a:solidFill>
                  <a:schemeClr val="dk1"/>
                </a:solidFill>
                <a:latin typeface="Calibri"/>
                <a:ea typeface="Calibri"/>
                <a:cs typeface="Calibri"/>
                <a:sym typeface="Calibri"/>
              </a:rPr>
              <a:t>by Cole </a:t>
            </a:r>
            <a:r>
              <a:rPr lang="en-US" sz="1200" dirty="0" err="1">
                <a:solidFill>
                  <a:schemeClr val="dk1"/>
                </a:solidFill>
                <a:latin typeface="Calibri"/>
                <a:ea typeface="Calibri"/>
                <a:cs typeface="Calibri"/>
                <a:sym typeface="Calibri"/>
              </a:rPr>
              <a:t>Nussbaumer</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Knaflic</a:t>
            </a:r>
            <a:r>
              <a:rPr lang="en-US" sz="1200" dirty="0">
                <a:solidFill>
                  <a:schemeClr val="dk1"/>
                </a:solidFill>
                <a:latin typeface="Calibri"/>
                <a:ea typeface="Calibri"/>
                <a:cs typeface="Calibri"/>
                <a:sym typeface="Calibri"/>
              </a:rPr>
              <a:t> </a:t>
            </a:r>
            <a:endParaRPr dirty="0"/>
          </a:p>
          <a:p>
            <a:pPr marL="0" lvl="0" indent="0" algn="l" rtl="0">
              <a:lnSpc>
                <a:spcPct val="100000"/>
              </a:lnSpc>
              <a:spcBef>
                <a:spcPts val="0"/>
              </a:spcBef>
              <a:spcAft>
                <a:spcPts val="0"/>
              </a:spcAft>
              <a:buSzPts val="1400"/>
              <a:buNone/>
            </a:pPr>
            <a:r>
              <a:rPr lang="en-US" sz="1200" dirty="0">
                <a:solidFill>
                  <a:schemeClr val="dk1"/>
                </a:solidFill>
                <a:latin typeface="Calibri"/>
                <a:ea typeface="Calibri"/>
                <a:cs typeface="Calibri"/>
                <a:sym typeface="Calibri"/>
              </a:rPr>
              <a:t> </a:t>
            </a:r>
            <a:endParaRPr dirty="0"/>
          </a:p>
          <a:p>
            <a:pPr marL="0" lvl="0" indent="0" algn="l" rtl="0">
              <a:lnSpc>
                <a:spcPct val="100000"/>
              </a:lnSpc>
              <a:spcBef>
                <a:spcPts val="0"/>
              </a:spcBef>
              <a:spcAft>
                <a:spcPts val="0"/>
              </a:spcAft>
              <a:buSzPts val="1400"/>
              <a:buNone/>
            </a:pPr>
            <a:r>
              <a:rPr lang="en-US" sz="1200"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https://www.storytellingwithdata.com/books</a:t>
            </a:r>
            <a:endParaRPr sz="1200" dirty="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400"/>
              <a:buNone/>
            </a:pPr>
            <a:r>
              <a:rPr lang="en-US" sz="1200" u="sng" dirty="0">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https://www.amazon.com/gp/product/1119002257</a:t>
            </a:r>
            <a:endParaRPr sz="12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endParaRPr dirty="0"/>
          </a:p>
        </p:txBody>
      </p:sp>
      <p:sp>
        <p:nvSpPr>
          <p:cNvPr id="129" name="Google Shape;12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Modify this slide to add your organization’s name and logo.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The date field is auto-updating. If you are preparing your slides for a specific date, you may want to change that. </a:t>
            </a:r>
            <a:endParaRPr/>
          </a:p>
          <a:p>
            <a:pPr marL="0" lvl="0" indent="0" algn="l" rtl="0">
              <a:lnSpc>
                <a:spcPct val="100000"/>
              </a:lnSpc>
              <a:spcBef>
                <a:spcPts val="0"/>
              </a:spcBef>
              <a:spcAft>
                <a:spcPts val="0"/>
              </a:spcAft>
              <a:buSzPts val="1400"/>
              <a:buNone/>
            </a:pPr>
            <a:endParaRPr/>
          </a:p>
        </p:txBody>
      </p:sp>
      <p:sp>
        <p:nvSpPr>
          <p:cNvPr id="152" name="Google Shape;15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9" name="Google Shape;15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dirty="0"/>
              <a:t>Change this slide to summarize the last few topics that were covered in the previous board meeting. This is your opportunity to update the board on any open items or follow up from that discussion. </a:t>
            </a:r>
          </a:p>
          <a:p>
            <a:pPr marL="0" marR="0" lvl="0" indent="0" algn="l" rtl="0">
              <a:lnSpc>
                <a:spcPct val="100000"/>
              </a:lnSpc>
              <a:spcBef>
                <a:spcPts val="0"/>
              </a:spcBef>
              <a:spcAft>
                <a:spcPts val="0"/>
              </a:spcAft>
              <a:buClr>
                <a:schemeClr val="dk1"/>
              </a:buClr>
              <a:buSzPts val="1200"/>
              <a:buFont typeface="Calibri"/>
              <a:buNone/>
            </a:pPr>
            <a:endParaRPr lang="en-US" dirty="0"/>
          </a:p>
          <a:p>
            <a:pPr marL="0" marR="0" lvl="0" indent="0" algn="l" rtl="0">
              <a:lnSpc>
                <a:spcPct val="100000"/>
              </a:lnSpc>
              <a:spcBef>
                <a:spcPts val="0"/>
              </a:spcBef>
              <a:spcAft>
                <a:spcPts val="0"/>
              </a:spcAft>
              <a:buClr>
                <a:schemeClr val="dk1"/>
              </a:buClr>
              <a:buSzPts val="1200"/>
              <a:buFont typeface="Calibri"/>
              <a:buNone/>
            </a:pPr>
            <a:r>
              <a:rPr lang="en-US" dirty="0"/>
              <a:t>In this particular example, we discussed ransomware and third-party risk in the last board meeting. The board requested to be informed about new threats (including </a:t>
            </a:r>
            <a:r>
              <a:rPr lang="en-US" dirty="0" err="1"/>
              <a:t>GenAI</a:t>
            </a:r>
            <a:r>
              <a:rPr lang="en-US" dirty="0"/>
              <a:t> related) and SEC disclosure readiness in the last board meeting. </a:t>
            </a:r>
            <a:endParaRPr dirty="0"/>
          </a:p>
          <a:p>
            <a:pPr marL="0" lvl="0" indent="0" algn="l" rtl="0">
              <a:lnSpc>
                <a:spcPct val="100000"/>
              </a:lnSpc>
              <a:spcBef>
                <a:spcPts val="0"/>
              </a:spcBef>
              <a:spcAft>
                <a:spcPts val="0"/>
              </a:spcAft>
              <a:buSzPts val="1400"/>
              <a:buNone/>
            </a:pPr>
            <a:endParaRPr dirty="0"/>
          </a:p>
        </p:txBody>
      </p:sp>
      <p:sp>
        <p:nvSpPr>
          <p:cNvPr id="173" name="Google Shape;173;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4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939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25" name="Google Shape;2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26" name="Google Shape;2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888888"/>
              </a:buClr>
              <a:buSzPts val="1200"/>
              <a:buFont typeface="Calibri"/>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888888"/>
                </a:buClr>
                <a:buSzPts val="1200"/>
                <a:buFont typeface="Calibri"/>
                <a:buNone/>
                <a:tabLst/>
                <a:defRPr/>
              </a:pPr>
              <a:t>‹#›</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27" name="Google Shape;27;p41"/>
          <p:cNvPicPr preferRelativeResize="0"/>
          <p:nvPr/>
        </p:nvPicPr>
        <p:blipFill rotWithShape="1">
          <a:blip r:embed="rId2">
            <a:alphaModFix/>
          </a:blip>
          <a:srcRect/>
          <a:stretch/>
        </p:blipFill>
        <p:spPr>
          <a:xfrm>
            <a:off x="10635873" y="126480"/>
            <a:ext cx="1366273" cy="364688"/>
          </a:xfrm>
          <a:prstGeom prst="rect">
            <a:avLst/>
          </a:prstGeom>
          <a:noFill/>
          <a:ln>
            <a:noFill/>
          </a:ln>
        </p:spPr>
      </p:pic>
    </p:spTree>
    <p:extLst>
      <p:ext uri="{BB962C8B-B14F-4D97-AF65-F5344CB8AC3E}">
        <p14:creationId xmlns:p14="http://schemas.microsoft.com/office/powerpoint/2010/main" val="355218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2"/>
        <p:cNvGrpSpPr/>
        <p:nvPr/>
      </p:nvGrpSpPr>
      <p:grpSpPr>
        <a:xfrm>
          <a:off x="0" y="0"/>
          <a:ext cx="0" cy="0"/>
          <a:chOff x="0" y="0"/>
          <a:chExt cx="0" cy="0"/>
        </a:xfrm>
      </p:grpSpPr>
      <p:sp>
        <p:nvSpPr>
          <p:cNvPr id="33" name="Google Shape;33;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5" name="Google Shape;35;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6" name="Google Shape;36;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3315454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Google Shape;29;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0" name="Google Shape;30;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1" name="Google Shape;31;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marR="0" lvl="0" indent="0" algn="r" defTabSz="914400" rtl="0" eaLnBrk="1" fontAlgn="auto" latinLnBrk="0" hangingPunct="1">
              <a:lnSpc>
                <a:spcPct val="100000"/>
              </a:lnSpc>
              <a:spcBef>
                <a:spcPts val="0"/>
              </a:spcBef>
              <a:spcAft>
                <a:spcPts val="0"/>
              </a:spcAft>
              <a:buClr>
                <a:srgbClr val="888888"/>
              </a:buClr>
              <a:buSzPts val="1200"/>
              <a:buFont typeface="Calibri"/>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888888"/>
                </a:buClr>
                <a:buSzPts val="1200"/>
                <a:buFont typeface="Calibri"/>
                <a:buNone/>
                <a:tabLst/>
                <a:defRPr/>
              </a:pPr>
              <a:t>‹#›</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297255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7"/>
        <p:cNvGrpSpPr/>
        <p:nvPr/>
      </p:nvGrpSpPr>
      <p:grpSpPr>
        <a:xfrm>
          <a:off x="0" y="0"/>
          <a:ext cx="0" cy="0"/>
          <a:chOff x="0" y="0"/>
          <a:chExt cx="0" cy="0"/>
        </a:xfrm>
      </p:grpSpPr>
      <p:sp>
        <p:nvSpPr>
          <p:cNvPr id="38" name="Google Shape;38;p4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0" name="Google Shape;40;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2320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3"/>
        <p:cNvGrpSpPr/>
        <p:nvPr/>
      </p:nvGrpSpPr>
      <p:grpSpPr>
        <a:xfrm>
          <a:off x="0" y="0"/>
          <a:ext cx="0" cy="0"/>
          <a:chOff x="0" y="0"/>
          <a:chExt cx="0" cy="0"/>
        </a:xfrm>
      </p:grpSpPr>
      <p:sp>
        <p:nvSpPr>
          <p:cNvPr id="44" name="Google Shape;44;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4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7285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0"/>
        <p:cNvGrpSpPr/>
        <p:nvPr/>
      </p:nvGrpSpPr>
      <p:grpSpPr>
        <a:xfrm>
          <a:off x="0" y="0"/>
          <a:ext cx="0" cy="0"/>
          <a:chOff x="0" y="0"/>
          <a:chExt cx="0" cy="0"/>
        </a:xfrm>
      </p:grpSpPr>
      <p:sp>
        <p:nvSpPr>
          <p:cNvPr id="51" name="Google Shape;51;p46"/>
          <p:cNvSpPr txBox="1">
            <a:spLocks noGrp="1"/>
          </p:cNvSpPr>
          <p:nvPr>
            <p:ph type="title"/>
          </p:nvPr>
        </p:nvSpPr>
        <p:spPr>
          <a:xfrm>
            <a:off x="451606" y="188913"/>
            <a:ext cx="10905683"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46"/>
          <p:cNvSpPr txBox="1">
            <a:spLocks noGrp="1"/>
          </p:cNvSpPr>
          <p:nvPr>
            <p:ph type="body" idx="1"/>
          </p:nvPr>
        </p:nvSpPr>
        <p:spPr>
          <a:xfrm>
            <a:off x="451605" y="166669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3" name="Google Shape;53;p46"/>
          <p:cNvSpPr txBox="1">
            <a:spLocks noGrp="1"/>
          </p:cNvSpPr>
          <p:nvPr>
            <p:ph type="body" idx="2"/>
          </p:nvPr>
        </p:nvSpPr>
        <p:spPr>
          <a:xfrm>
            <a:off x="451605" y="249060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6"/>
          <p:cNvSpPr txBox="1">
            <a:spLocks noGrp="1"/>
          </p:cNvSpPr>
          <p:nvPr>
            <p:ph type="body" idx="3"/>
          </p:nvPr>
        </p:nvSpPr>
        <p:spPr>
          <a:xfrm>
            <a:off x="6170612"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46"/>
          <p:cNvSpPr txBox="1">
            <a:spLocks noGrp="1"/>
          </p:cNvSpPr>
          <p:nvPr>
            <p:ph type="body" idx="4"/>
          </p:nvPr>
        </p:nvSpPr>
        <p:spPr>
          <a:xfrm>
            <a:off x="6170612"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46"/>
          <p:cNvSpPr txBox="1">
            <a:spLocks noGrp="1"/>
          </p:cNvSpPr>
          <p:nvPr>
            <p:ph type="dt" idx="10"/>
          </p:nvPr>
        </p:nvSpPr>
        <p:spPr>
          <a:xfrm>
            <a:off x="451605" y="6341880"/>
            <a:ext cx="295116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7" name="Google Shape;57;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1990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9"/>
        <p:cNvGrpSpPr/>
        <p:nvPr/>
      </p:nvGrpSpPr>
      <p:grpSpPr>
        <a:xfrm>
          <a:off x="0" y="0"/>
          <a:ext cx="0" cy="0"/>
          <a:chOff x="0" y="0"/>
          <a:chExt cx="0" cy="0"/>
        </a:xfrm>
      </p:grpSpPr>
      <p:sp>
        <p:nvSpPr>
          <p:cNvPr id="60" name="Google Shape;60;p4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4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66" name="Google Shape;66;p47"/>
          <p:cNvPicPr preferRelativeResize="0"/>
          <p:nvPr/>
        </p:nvPicPr>
        <p:blipFill rotWithShape="1">
          <a:blip r:embed="rId2">
            <a:alphaModFix/>
          </a:blip>
          <a:srcRect/>
          <a:stretch/>
        </p:blipFill>
        <p:spPr>
          <a:xfrm>
            <a:off x="10190723" y="13434"/>
            <a:ext cx="1989553" cy="531690"/>
          </a:xfrm>
          <a:prstGeom prst="rect">
            <a:avLst/>
          </a:prstGeom>
          <a:noFill/>
          <a:ln>
            <a:noFill/>
          </a:ln>
        </p:spPr>
      </p:pic>
    </p:spTree>
    <p:extLst>
      <p:ext uri="{BB962C8B-B14F-4D97-AF65-F5344CB8AC3E}">
        <p14:creationId xmlns:p14="http://schemas.microsoft.com/office/powerpoint/2010/main" val="1368393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7"/>
        <p:cNvGrpSpPr/>
        <p:nvPr/>
      </p:nvGrpSpPr>
      <p:grpSpPr>
        <a:xfrm>
          <a:off x="0" y="0"/>
          <a:ext cx="0" cy="0"/>
          <a:chOff x="0" y="0"/>
          <a:chExt cx="0" cy="0"/>
        </a:xfrm>
      </p:grpSpPr>
      <p:sp>
        <p:nvSpPr>
          <p:cNvPr id="68" name="Google Shape;68;p4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48"/>
          <p:cNvSpPr>
            <a:spLocks noGrp="1"/>
          </p:cNvSpPr>
          <p:nvPr>
            <p:ph type="pic" idx="2"/>
          </p:nvPr>
        </p:nvSpPr>
        <p:spPr>
          <a:xfrm>
            <a:off x="5183188" y="987425"/>
            <a:ext cx="6172200" cy="4873625"/>
          </a:xfrm>
          <a:prstGeom prst="rect">
            <a:avLst/>
          </a:prstGeom>
          <a:noFill/>
          <a:ln>
            <a:noFill/>
          </a:ln>
        </p:spPr>
      </p:sp>
      <p:sp>
        <p:nvSpPr>
          <p:cNvPr id="70" name="Google Shape;70;p4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1" name="Google Shape;71;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149888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4"/>
        <p:cNvGrpSpPr/>
        <p:nvPr/>
      </p:nvGrpSpPr>
      <p:grpSpPr>
        <a:xfrm>
          <a:off x="0" y="0"/>
          <a:ext cx="0" cy="0"/>
          <a:chOff x="0" y="0"/>
          <a:chExt cx="0" cy="0"/>
        </a:xfrm>
      </p:grpSpPr>
      <p:sp>
        <p:nvSpPr>
          <p:cNvPr id="75" name="Google Shape;75;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80" name="Google Shape;80;p49"/>
          <p:cNvPicPr preferRelativeResize="0"/>
          <p:nvPr/>
        </p:nvPicPr>
        <p:blipFill rotWithShape="1">
          <a:blip r:embed="rId2">
            <a:alphaModFix/>
          </a:blip>
          <a:srcRect/>
          <a:stretch/>
        </p:blipFill>
        <p:spPr>
          <a:xfrm>
            <a:off x="10190723" y="13434"/>
            <a:ext cx="1989553" cy="531690"/>
          </a:xfrm>
          <a:prstGeom prst="rect">
            <a:avLst/>
          </a:prstGeom>
          <a:noFill/>
          <a:ln>
            <a:noFill/>
          </a:ln>
        </p:spPr>
      </p:pic>
    </p:spTree>
    <p:extLst>
      <p:ext uri="{BB962C8B-B14F-4D97-AF65-F5344CB8AC3E}">
        <p14:creationId xmlns:p14="http://schemas.microsoft.com/office/powerpoint/2010/main" val="221642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1"/>
        <p:cNvGrpSpPr/>
        <p:nvPr/>
      </p:nvGrpSpPr>
      <p:grpSpPr>
        <a:xfrm>
          <a:off x="0" y="0"/>
          <a:ext cx="0" cy="0"/>
          <a:chOff x="0" y="0"/>
          <a:chExt cx="0" cy="0"/>
        </a:xfrm>
      </p:grpSpPr>
      <p:sp>
        <p:nvSpPr>
          <p:cNvPr id="82" name="Google Shape;82;p5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400"/>
              <a:buFont typeface="Calibri"/>
              <a:buNone/>
              <a:defRPr b="1">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5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87" name="Google Shape;87;p50"/>
          <p:cNvPicPr preferRelativeResize="0"/>
          <p:nvPr/>
        </p:nvPicPr>
        <p:blipFill rotWithShape="1">
          <a:blip r:embed="rId2">
            <a:alphaModFix/>
          </a:blip>
          <a:srcRect/>
          <a:stretch/>
        </p:blipFill>
        <p:spPr>
          <a:xfrm>
            <a:off x="10202447" y="18284"/>
            <a:ext cx="1989553" cy="531690"/>
          </a:xfrm>
          <a:prstGeom prst="rect">
            <a:avLst/>
          </a:prstGeom>
          <a:noFill/>
          <a:ln>
            <a:noFill/>
          </a:ln>
        </p:spPr>
      </p:pic>
    </p:spTree>
    <p:extLst>
      <p:ext uri="{BB962C8B-B14F-4D97-AF65-F5344CB8AC3E}">
        <p14:creationId xmlns:p14="http://schemas.microsoft.com/office/powerpoint/2010/main" val="144921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Content">
  <p:cSld name="Title + Content">
    <p:bg>
      <p:bgPr>
        <a:solidFill>
          <a:schemeClr val="lt1"/>
        </a:solidFill>
        <a:effectLst/>
      </p:bgPr>
    </p:bg>
    <p:spTree>
      <p:nvGrpSpPr>
        <p:cNvPr id="1" name="Shape 88"/>
        <p:cNvGrpSpPr/>
        <p:nvPr/>
      </p:nvGrpSpPr>
      <p:grpSpPr>
        <a:xfrm>
          <a:off x="0" y="0"/>
          <a:ext cx="0" cy="0"/>
          <a:chOff x="0" y="0"/>
          <a:chExt cx="0" cy="0"/>
        </a:xfrm>
      </p:grpSpPr>
      <p:sp>
        <p:nvSpPr>
          <p:cNvPr id="89" name="Google Shape;89;g2b64e65d94b_0_280"/>
          <p:cNvSpPr txBox="1">
            <a:spLocks noGrp="1"/>
          </p:cNvSpPr>
          <p:nvPr>
            <p:ph type="title"/>
          </p:nvPr>
        </p:nvSpPr>
        <p:spPr>
          <a:xfrm>
            <a:off x="523936" y="335308"/>
            <a:ext cx="11144100" cy="11259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90" name="Google Shape;90;g2b64e65d94b_0_280"/>
          <p:cNvSpPr txBox="1">
            <a:spLocks noGrp="1"/>
          </p:cNvSpPr>
          <p:nvPr>
            <p:ph type="body" idx="1"/>
          </p:nvPr>
        </p:nvSpPr>
        <p:spPr>
          <a:xfrm>
            <a:off x="523875" y="1462088"/>
            <a:ext cx="11144400" cy="4749900"/>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00000"/>
              </a:lnSpc>
              <a:spcBef>
                <a:spcPts val="0"/>
              </a:spcBef>
              <a:spcAft>
                <a:spcPts val="0"/>
              </a:spcAft>
              <a:buClr>
                <a:srgbClr val="7030A0"/>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42900" algn="l" rtl="0">
              <a:lnSpc>
                <a:spcPct val="100000"/>
              </a:lnSpc>
              <a:spcBef>
                <a:spcPts val="500"/>
              </a:spcBef>
              <a:spcAft>
                <a:spcPts val="0"/>
              </a:spcAft>
              <a:buClr>
                <a:srgbClr val="7030A0"/>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330200" algn="l" rtl="0">
              <a:lnSpc>
                <a:spcPct val="100000"/>
              </a:lnSpc>
              <a:spcBef>
                <a:spcPts val="500"/>
              </a:spcBef>
              <a:spcAft>
                <a:spcPts val="0"/>
              </a:spcAft>
              <a:buClr>
                <a:srgbClr val="7030A0"/>
              </a:buClr>
              <a:buSzPts val="1600"/>
              <a:buFont typeface="Noto Sans Symbols"/>
              <a:buChar char="▪"/>
              <a:defRPr sz="16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1" name="Google Shape;91;g2b64e65d94b_0_280"/>
          <p:cNvSpPr txBox="1"/>
          <p:nvPr/>
        </p:nvSpPr>
        <p:spPr>
          <a:xfrm>
            <a:off x="11575900" y="6623578"/>
            <a:ext cx="616200" cy="2484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800" b="1">
                <a:solidFill>
                  <a:schemeClr val="dk1"/>
                </a:solidFill>
                <a:latin typeface="Arial"/>
                <a:ea typeface="Arial"/>
                <a:cs typeface="Arial"/>
                <a:sym typeface="Arial"/>
              </a:rPr>
              <a:t>‹#›</a:t>
            </a:fld>
            <a:endParaRPr sz="800" b="1">
              <a:solidFill>
                <a:schemeClr val="dk1"/>
              </a:solidFill>
              <a:latin typeface="Arial"/>
              <a:ea typeface="Arial"/>
              <a:cs typeface="Arial"/>
              <a:sym typeface="Arial"/>
            </a:endParaRPr>
          </a:p>
        </p:txBody>
      </p:sp>
      <p:sp>
        <p:nvSpPr>
          <p:cNvPr id="92" name="Google Shape;92;g2b64e65d94b_0_280"/>
          <p:cNvSpPr txBox="1"/>
          <p:nvPr/>
        </p:nvSpPr>
        <p:spPr>
          <a:xfrm>
            <a:off x="3337891" y="6623578"/>
            <a:ext cx="5516100" cy="249600"/>
          </a:xfrm>
          <a:prstGeom prst="rect">
            <a:avLst/>
          </a:prstGeom>
          <a:noFill/>
          <a:ln>
            <a:noFill/>
          </a:ln>
        </p:spPr>
        <p:txBody>
          <a:bodyPr spcFirstLastPara="1" wrap="square" lIns="182875" tIns="182875" rIns="182875" bIns="155425" anchor="ctr" anchorCtr="0">
            <a:noAutofit/>
          </a:bodyPr>
          <a:lstStyle/>
          <a:p>
            <a:pPr marL="0" marR="0" lvl="0" indent="0" algn="ctr" rtl="0">
              <a:spcBef>
                <a:spcPts val="0"/>
              </a:spcBef>
              <a:spcAft>
                <a:spcPts val="0"/>
              </a:spcAft>
              <a:buClr>
                <a:schemeClr val="dk1"/>
              </a:buClr>
              <a:buSzPts val="1100"/>
              <a:buFont typeface="Arial"/>
              <a:buNone/>
            </a:pPr>
            <a:r>
              <a:rPr lang="en-US" sz="800" b="0" i="0">
                <a:solidFill>
                  <a:schemeClr val="dk1"/>
                </a:solidFill>
                <a:latin typeface="Arial"/>
                <a:ea typeface="Arial"/>
                <a:cs typeface="Arial"/>
                <a:sym typeface="Arial"/>
              </a:rPr>
              <a:t>© 2023 Balbix. All rights reserved. </a:t>
            </a:r>
            <a:endParaRPr sz="800" b="0" i="0">
              <a:solidFill>
                <a:schemeClr val="dk1"/>
              </a:solidFill>
              <a:latin typeface="Arial"/>
              <a:ea typeface="Arial"/>
              <a:cs typeface="Arial"/>
              <a:sym typeface="Arial"/>
            </a:endParaRPr>
          </a:p>
        </p:txBody>
      </p:sp>
      <p:pic>
        <p:nvPicPr>
          <p:cNvPr id="93" name="Google Shape;93;g2b64e65d94b_0_280"/>
          <p:cNvPicPr preferRelativeResize="0"/>
          <p:nvPr/>
        </p:nvPicPr>
        <p:blipFill rotWithShape="1">
          <a:blip r:embed="rId2">
            <a:alphaModFix/>
          </a:blip>
          <a:srcRect/>
          <a:stretch/>
        </p:blipFill>
        <p:spPr>
          <a:xfrm>
            <a:off x="53684" y="6611207"/>
            <a:ext cx="731519" cy="195260"/>
          </a:xfrm>
          <a:prstGeom prst="rect">
            <a:avLst/>
          </a:prstGeom>
          <a:noFill/>
          <a:ln>
            <a:noFill/>
          </a:ln>
        </p:spPr>
      </p:pic>
    </p:spTree>
    <p:extLst>
      <p:ext uri="{BB962C8B-B14F-4D97-AF65-F5344CB8AC3E}">
        <p14:creationId xmlns:p14="http://schemas.microsoft.com/office/powerpoint/2010/main" val="120687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9"/>
          <p:cNvSpPr txBox="1">
            <a:spLocks noGrp="1"/>
          </p:cNvSpPr>
          <p:nvPr>
            <p:ph type="title"/>
          </p:nvPr>
        </p:nvSpPr>
        <p:spPr>
          <a:xfrm>
            <a:off x="464695" y="365125"/>
            <a:ext cx="11242623" cy="110391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9"/>
          <p:cNvSpPr txBox="1">
            <a:spLocks noGrp="1"/>
          </p:cNvSpPr>
          <p:nvPr>
            <p:ph type="body" idx="1"/>
          </p:nvPr>
        </p:nvSpPr>
        <p:spPr>
          <a:xfrm>
            <a:off x="464695" y="1825625"/>
            <a:ext cx="11242623"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2" name="Google Shape;12;p39"/>
          <p:cNvSpPr txBox="1">
            <a:spLocks noGrp="1"/>
          </p:cNvSpPr>
          <p:nvPr>
            <p:ph type="dt" idx="10"/>
          </p:nvPr>
        </p:nvSpPr>
        <p:spPr>
          <a:xfrm>
            <a:off x="464695"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39"/>
          <p:cNvSpPr txBox="1">
            <a:spLocks noGrp="1"/>
          </p:cNvSpPr>
          <p:nvPr>
            <p:ph type="sldNum" idx="12"/>
          </p:nvPr>
        </p:nvSpPr>
        <p:spPr>
          <a:xfrm>
            <a:off x="8964118" y="6371861"/>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86094340"/>
      </p:ext>
    </p:extLst>
  </p:cSld>
  <p:clrMap bg1="lt1" tx1="dk1" bg2="dk2" tx2="lt2" accent1="accent1" accent2="accent2" accent3="accent3" accent4="accent4" accent5="accent5" accent6="accent6" hlink="hlink" folHlink="folHlink"/>
  <p:sldLayoutIdLst>
    <p:sldLayoutId id="2147483674"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balbix.com/resources/new-ciso-presentation-to-board" TargetMode="External"/><Relationship Id="rId7" Type="http://schemas.openxmlformats.org/officeDocument/2006/relationships/hyperlink" Target="https://www.balbix.com/free-signup/"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hyperlink" Target="https://www.balbix.com/request-a-demo/" TargetMode="External"/><Relationship Id="rId5" Type="http://schemas.openxmlformats.org/officeDocument/2006/relationships/hyperlink" Target="http://www.balbix.com/" TargetMode="Externa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3" Type="http://schemas.openxmlformats.org/officeDocument/2006/relationships/hyperlink" Target="https://www.balbix.com/request-a-demo/" TargetMode="External"/><Relationship Id="rId2" Type="http://schemas.openxmlformats.org/officeDocument/2006/relationships/notesSlide" Target="../notesSlides/notesSlide34.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hyperlink" Target="https://www.balbix.com/free-signup/" TargetMode="External"/><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8"/>
        <p:cNvGrpSpPr/>
        <p:nvPr/>
      </p:nvGrpSpPr>
      <p:grpSpPr>
        <a:xfrm>
          <a:off x="0" y="0"/>
          <a:ext cx="0" cy="0"/>
          <a:chOff x="0" y="0"/>
          <a:chExt cx="0" cy="0"/>
        </a:xfrm>
      </p:grpSpPr>
      <p:sp>
        <p:nvSpPr>
          <p:cNvPr id="99" name="Google Shape;99;p1">
            <a:extLst>
              <a:ext uri="{C183D7F6-B498-43B3-948B-1728B52AA6E4}">
                <adec:decorative xmlns:adec="http://schemas.microsoft.com/office/drawing/2017/decorative" val="1"/>
              </a:ext>
            </a:extLst>
          </p:cNvPr>
          <p:cNvSpPr txBox="1">
            <a:spLocks noGrp="1"/>
          </p:cNvSpPr>
          <p:nvPr>
            <p:ph type="ctrTitle"/>
          </p:nvPr>
        </p:nvSpPr>
        <p:spPr>
          <a:xfrm>
            <a:off x="839449" y="1673692"/>
            <a:ext cx="10253272"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200"/>
              <a:buFont typeface="Calibri"/>
              <a:buNone/>
            </a:pPr>
            <a:r>
              <a:rPr lang="en-US" sz="4200" b="1" dirty="0">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Template</a:t>
            </a:r>
            <a:r>
              <a:rPr lang="en-US" sz="4200" b="1" dirty="0">
                <a:latin typeface="Calibri"/>
                <a:ea typeface="Calibri"/>
                <a:cs typeface="Calibri"/>
                <a:sym typeface="Calibri"/>
              </a:rPr>
              <a:t> for CISO’s Presentation to Board Audit or Cybersecurity Committee or to the full Board of Directors</a:t>
            </a:r>
            <a:endParaRPr dirty="0"/>
          </a:p>
        </p:txBody>
      </p:sp>
      <p:pic>
        <p:nvPicPr>
          <p:cNvPr id="100" name="Google Shape;100;p1"/>
          <p:cNvPicPr preferRelativeResize="0"/>
          <p:nvPr/>
        </p:nvPicPr>
        <p:blipFill rotWithShape="1">
          <a:blip r:embed="rId3">
            <a:alphaModFix/>
          </a:blip>
          <a:srcRect/>
          <a:stretch/>
        </p:blipFill>
        <p:spPr>
          <a:xfrm>
            <a:off x="9806854" y="6152758"/>
            <a:ext cx="2194560" cy="5857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3" name="Google Shape;193;p11"/>
          <p:cNvSpPr/>
          <p:nvPr/>
        </p:nvSpPr>
        <p:spPr>
          <a:xfrm>
            <a:off x="5383132" y="11875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194" name="Google Shape;194;p11"/>
          <p:cNvSpPr/>
          <p:nvPr/>
        </p:nvSpPr>
        <p:spPr>
          <a:xfrm>
            <a:off x="5383132" y="2419465"/>
            <a:ext cx="5054700" cy="1016100"/>
          </a:xfrm>
          <a:prstGeom prst="rect">
            <a:avLst/>
          </a:prstGeom>
          <a:solidFill>
            <a:srgbClr val="662383"/>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95" name="Google Shape;195;p11"/>
          <p:cNvSpPr/>
          <p:nvPr/>
        </p:nvSpPr>
        <p:spPr>
          <a:xfrm>
            <a:off x="5383132" y="3613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196" name="Google Shape;196;p11"/>
          <p:cNvSpPr txBox="1"/>
          <p:nvPr/>
        </p:nvSpPr>
        <p:spPr>
          <a:xfrm>
            <a:off x="5537913" y="2507174"/>
            <a:ext cx="4538700" cy="840600"/>
          </a:xfrm>
          <a:prstGeom prst="rect">
            <a:avLst/>
          </a:prstGeom>
          <a:noFill/>
          <a:ln w="9525" cap="flat" cmpd="sng">
            <a:solidFill>
              <a:srgbClr val="662383"/>
            </a:solidFill>
            <a:prstDash val="solid"/>
            <a:round/>
            <a:headEnd type="none" w="sm" len="sm"/>
            <a:tailEnd type="none" w="sm" len="sm"/>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Risk Landscape Update</a:t>
            </a:r>
            <a:endParaRPr kumimoji="0" sz="16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197" name="Google Shape;197;p11"/>
          <p:cNvSpPr txBox="1"/>
          <p:nvPr/>
        </p:nvSpPr>
        <p:spPr>
          <a:xfrm>
            <a:off x="5641101" y="3700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a:ln>
                  <a:noFill/>
                </a:ln>
                <a:solidFill>
                  <a:srgbClr val="7030A0"/>
                </a:solidFill>
                <a:effectLst/>
                <a:uLnTx/>
                <a:uFillTx/>
                <a:latin typeface="Calibri" panose="020F0502020204030204" pitchFamily="34" charset="0"/>
                <a:cs typeface="Calibri" panose="020F0502020204030204" pitchFamily="34" charset="0"/>
                <a:sym typeface="Arial"/>
              </a:rPr>
              <a:t>Cyber Risk Metrics</a:t>
            </a:r>
            <a:endParaRPr kumimoji="0"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98" name="Google Shape;198;p11"/>
          <p:cNvSpPr txBox="1"/>
          <p:nvPr/>
        </p:nvSpPr>
        <p:spPr>
          <a:xfrm>
            <a:off x="5537913" y="1436803"/>
            <a:ext cx="4711800" cy="539700"/>
          </a:xfrm>
          <a:prstGeom prst="rect">
            <a:avLst/>
          </a:prstGeom>
          <a:noFill/>
          <a:ln>
            <a:noFill/>
          </a:ln>
        </p:spPr>
        <p:txBody>
          <a:bodyPr spcFirstLastPara="1" wrap="square" lIns="91425" tIns="45700" rIns="91425" bIns="45700" anchor="ctr" anchorCtr="0">
            <a:normAutofit/>
          </a:bodyPr>
          <a:lstStyle/>
          <a:p>
            <a:pPr marL="114300" marR="0" lvl="0" indent="0" algn="ctr" defTabSz="914400" rtl="0" eaLnBrk="1" fontAlgn="auto" latinLnBrk="0" hangingPunct="1">
              <a:lnSpc>
                <a:spcPct val="90000"/>
              </a:lnSpc>
              <a:spcBef>
                <a:spcPts val="0"/>
              </a:spcBef>
              <a:spcAft>
                <a:spcPts val="0"/>
              </a:spcAft>
              <a:buClr>
                <a:srgbClr val="FFFFFF"/>
              </a:buClr>
              <a:buSzPts val="2400"/>
              <a:buFont typeface="Arial"/>
              <a:buNone/>
              <a:tabLst/>
              <a:defRPr/>
            </a:pPr>
            <a:r>
              <a:rPr kumimoji="0" lang="en-US" sz="2800" b="1" i="0" u="none" strike="noStrike" kern="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sym typeface="Arial"/>
              </a:rPr>
              <a:t>Last Update to Board</a:t>
            </a:r>
            <a:endParaRPr kumimoji="0" sz="1600" b="0" i="0" u="none" strike="noStrike" kern="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sym typeface="Arial"/>
            </a:endParaRPr>
          </a:p>
        </p:txBody>
      </p:sp>
      <p:sp>
        <p:nvSpPr>
          <p:cNvPr id="199" name="Google Shape;199;p11"/>
          <p:cNvSpPr/>
          <p:nvPr/>
        </p:nvSpPr>
        <p:spPr>
          <a:xfrm>
            <a:off x="5383132" y="4756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200" name="Google Shape;200;p11"/>
          <p:cNvSpPr txBox="1"/>
          <p:nvPr/>
        </p:nvSpPr>
        <p:spPr>
          <a:xfrm>
            <a:off x="5641101" y="4843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a:ln>
                  <a:noFill/>
                </a:ln>
                <a:solidFill>
                  <a:srgbClr val="7030A0"/>
                </a:solidFill>
                <a:effectLst/>
                <a:uLnTx/>
                <a:uFillTx/>
                <a:latin typeface="Calibri" panose="020F0502020204030204" pitchFamily="34" charset="0"/>
                <a:cs typeface="Calibri" panose="020F0502020204030204" pitchFamily="34" charset="0"/>
                <a:sym typeface="Arial"/>
              </a:rPr>
              <a:t>Special topics</a:t>
            </a:r>
            <a:endParaRPr kumimoji="0"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 name="Google Shape;166;p9">
            <a:extLst>
              <a:ext uri="{FF2B5EF4-FFF2-40B4-BE49-F238E27FC236}">
                <a16:creationId xmlns:a16="http://schemas.microsoft.com/office/drawing/2014/main" id="{2E08481B-E4EE-DC5A-AC58-C726153771E7}"/>
              </a:ext>
            </a:extLst>
          </p:cNvPr>
          <p:cNvSpPr txBox="1"/>
          <p:nvPr/>
        </p:nvSpPr>
        <p:spPr>
          <a:xfrm>
            <a:off x="651900" y="2678500"/>
            <a:ext cx="3367500" cy="13257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90000"/>
              </a:lnSpc>
              <a:spcBef>
                <a:spcPts val="0"/>
              </a:spcBef>
              <a:spcAft>
                <a:spcPts val="0"/>
              </a:spcAft>
              <a:buClr>
                <a:srgbClr val="FFFFFF"/>
              </a:buClr>
              <a:buSzPts val="4400"/>
              <a:buFont typeface="Calibri"/>
              <a:buNone/>
              <a:tabLst/>
              <a:defRPr/>
            </a:pPr>
            <a:r>
              <a:rPr kumimoji="0" lang="en-US" sz="5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AGENDA</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7" name="Google Shape;207;p12"/>
          <p:cNvSpPr txBox="1"/>
          <p:nvPr/>
        </p:nvSpPr>
        <p:spPr>
          <a:xfrm>
            <a:off x="913576" y="1282665"/>
            <a:ext cx="10884600" cy="6804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In the last 24 months, there has been a sharp increase in the number and cost of data breaches.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 name="Title 1">
            <a:extLst>
              <a:ext uri="{FF2B5EF4-FFF2-40B4-BE49-F238E27FC236}">
                <a16:creationId xmlns:a16="http://schemas.microsoft.com/office/drawing/2014/main" id="{93C8D74B-EF44-F4D0-96E5-F9E7DD143575}"/>
              </a:ext>
            </a:extLst>
          </p:cNvPr>
          <p:cNvSpPr>
            <a:spLocks noGrp="1"/>
          </p:cNvSpPr>
          <p:nvPr>
            <p:ph type="title"/>
          </p:nvPr>
        </p:nvSpPr>
        <p:spPr>
          <a:xfrm>
            <a:off x="838200" y="262688"/>
            <a:ext cx="10515600" cy="1325563"/>
          </a:xfrm>
        </p:spPr>
        <p:txBody>
          <a:bodyPr/>
          <a:lstStyle/>
          <a:p>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Cyber risk continues to grow</a:t>
            </a:r>
            <a:endParaRPr lang="en-US" dirty="0"/>
          </a:p>
        </p:txBody>
      </p:sp>
      <p:sp>
        <p:nvSpPr>
          <p:cNvPr id="3" name="Google Shape;208;p12">
            <a:extLst>
              <a:ext uri="{FF2B5EF4-FFF2-40B4-BE49-F238E27FC236}">
                <a16:creationId xmlns:a16="http://schemas.microsoft.com/office/drawing/2014/main" id="{E5E3F1F9-081E-EC36-8583-A6FC5C55C74B}"/>
              </a:ext>
            </a:extLst>
          </p:cNvPr>
          <p:cNvSpPr txBox="1"/>
          <p:nvPr/>
        </p:nvSpPr>
        <p:spPr>
          <a:xfrm>
            <a:off x="6466877" y="2255105"/>
            <a:ext cx="1329600" cy="307736"/>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Cyber risk</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 name="Google Shape;209;p12">
            <a:extLst>
              <a:ext uri="{FF2B5EF4-FFF2-40B4-BE49-F238E27FC236}">
                <a16:creationId xmlns:a16="http://schemas.microsoft.com/office/drawing/2014/main" id="{D2D99045-8B78-2B2D-5568-14AF8CD5A5A0}"/>
              </a:ext>
            </a:extLst>
          </p:cNvPr>
          <p:cNvGrpSpPr/>
          <p:nvPr/>
        </p:nvGrpSpPr>
        <p:grpSpPr>
          <a:xfrm>
            <a:off x="7558877" y="2645245"/>
            <a:ext cx="3015033" cy="3308890"/>
            <a:chOff x="6567018" y="3306956"/>
            <a:chExt cx="2560320" cy="2084675"/>
          </a:xfrm>
        </p:grpSpPr>
        <p:sp>
          <p:nvSpPr>
            <p:cNvPr id="5" name="Google Shape;210;p12">
              <a:extLst>
                <a:ext uri="{FF2B5EF4-FFF2-40B4-BE49-F238E27FC236}">
                  <a16:creationId xmlns:a16="http://schemas.microsoft.com/office/drawing/2014/main" id="{8922EC2B-4086-9631-F1D1-714AEBFDC42C}"/>
                </a:ext>
              </a:extLst>
            </p:cNvPr>
            <p:cNvSpPr/>
            <p:nvPr/>
          </p:nvSpPr>
          <p:spPr>
            <a:xfrm rot="10800000" flipH="1">
              <a:off x="6768784" y="3770194"/>
              <a:ext cx="2044557" cy="1264953"/>
            </a:xfrm>
            <a:custGeom>
              <a:avLst/>
              <a:gdLst/>
              <a:ahLst/>
              <a:cxnLst/>
              <a:rect l="l" t="t" r="r" b="b"/>
              <a:pathLst>
                <a:path w="2044557" h="1650164" extrusionOk="0">
                  <a:moveTo>
                    <a:pt x="0" y="13401"/>
                  </a:moveTo>
                  <a:lnTo>
                    <a:pt x="493160" y="0"/>
                  </a:lnTo>
                  <a:cubicBezTo>
                    <a:pt x="693506" y="6849"/>
                    <a:pt x="940086" y="109160"/>
                    <a:pt x="1119884" y="247043"/>
                  </a:cubicBezTo>
                  <a:cubicBezTo>
                    <a:pt x="1299682" y="384926"/>
                    <a:pt x="1417835" y="593447"/>
                    <a:pt x="1571947" y="827300"/>
                  </a:cubicBezTo>
                  <a:cubicBezTo>
                    <a:pt x="1726059" y="1061153"/>
                    <a:pt x="1962364" y="1421659"/>
                    <a:pt x="2044557" y="1650164"/>
                  </a:cubicBezTo>
                </a:path>
              </a:pathLst>
            </a:custGeom>
            <a:noFill/>
            <a:ln w="381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endParaRPr>
            </a:p>
          </p:txBody>
        </p:sp>
        <p:cxnSp>
          <p:nvCxnSpPr>
            <p:cNvPr id="6" name="Google Shape;211;p12">
              <a:extLst>
                <a:ext uri="{FF2B5EF4-FFF2-40B4-BE49-F238E27FC236}">
                  <a16:creationId xmlns:a16="http://schemas.microsoft.com/office/drawing/2014/main" id="{3B0CD894-5B99-7DE4-7979-69634CBA42DB}"/>
                </a:ext>
              </a:extLst>
            </p:cNvPr>
            <p:cNvCxnSpPr/>
            <p:nvPr/>
          </p:nvCxnSpPr>
          <p:spPr>
            <a:xfrm>
              <a:off x="6567018" y="5179164"/>
              <a:ext cx="2560320" cy="0"/>
            </a:xfrm>
            <a:prstGeom prst="straightConnector1">
              <a:avLst/>
            </a:prstGeom>
            <a:noFill/>
            <a:ln w="28575" cap="flat" cmpd="sng">
              <a:solidFill>
                <a:srgbClr val="A4B5C2"/>
              </a:solidFill>
              <a:prstDash val="solid"/>
              <a:round/>
              <a:headEnd type="none" w="sm" len="sm"/>
              <a:tailEnd type="triangle" w="med" len="med"/>
            </a:ln>
          </p:spPr>
        </p:cxnSp>
        <p:cxnSp>
          <p:nvCxnSpPr>
            <p:cNvPr id="7" name="Google Shape;212;p12">
              <a:extLst>
                <a:ext uri="{FF2B5EF4-FFF2-40B4-BE49-F238E27FC236}">
                  <a16:creationId xmlns:a16="http://schemas.microsoft.com/office/drawing/2014/main" id="{F48043CF-D8C4-AE60-E691-23D5483C93A1}"/>
                </a:ext>
              </a:extLst>
            </p:cNvPr>
            <p:cNvCxnSpPr/>
            <p:nvPr/>
          </p:nvCxnSpPr>
          <p:spPr>
            <a:xfrm rot="10800000">
              <a:off x="6567018" y="3306956"/>
              <a:ext cx="0" cy="1872208"/>
            </a:xfrm>
            <a:prstGeom prst="straightConnector1">
              <a:avLst/>
            </a:prstGeom>
            <a:noFill/>
            <a:ln w="28575" cap="flat" cmpd="sng">
              <a:solidFill>
                <a:srgbClr val="A4B5C2"/>
              </a:solidFill>
              <a:prstDash val="solid"/>
              <a:round/>
              <a:headEnd type="none" w="sm" len="sm"/>
              <a:tailEnd type="triangle" w="med" len="med"/>
            </a:ln>
          </p:spPr>
        </p:cxnSp>
        <p:sp>
          <p:nvSpPr>
            <p:cNvPr id="8" name="Google Shape;213;p12">
              <a:extLst>
                <a:ext uri="{FF2B5EF4-FFF2-40B4-BE49-F238E27FC236}">
                  <a16:creationId xmlns:a16="http://schemas.microsoft.com/office/drawing/2014/main" id="{16CEDB22-4FD5-7B7D-7760-C08F5C08163B}"/>
                </a:ext>
              </a:extLst>
            </p:cNvPr>
            <p:cNvSpPr txBox="1"/>
            <p:nvPr/>
          </p:nvSpPr>
          <p:spPr>
            <a:xfrm>
              <a:off x="6625655" y="5196720"/>
              <a:ext cx="522900" cy="19388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2022</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9" name="Google Shape;214;p12">
              <a:extLst>
                <a:ext uri="{FF2B5EF4-FFF2-40B4-BE49-F238E27FC236}">
                  <a16:creationId xmlns:a16="http://schemas.microsoft.com/office/drawing/2014/main" id="{DA48A375-0218-43C2-2BC0-65E372EE03B7}"/>
                </a:ext>
              </a:extLst>
            </p:cNvPr>
            <p:cNvSpPr txBox="1"/>
            <p:nvPr/>
          </p:nvSpPr>
          <p:spPr>
            <a:xfrm>
              <a:off x="7602181" y="5197750"/>
              <a:ext cx="522900" cy="19388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2023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0" name="Google Shape;215;p12">
              <a:extLst>
                <a:ext uri="{FF2B5EF4-FFF2-40B4-BE49-F238E27FC236}">
                  <a16:creationId xmlns:a16="http://schemas.microsoft.com/office/drawing/2014/main" id="{9A9A1F2F-D3F3-67C8-F2C2-6D549DBB7ACA}"/>
                </a:ext>
              </a:extLst>
            </p:cNvPr>
            <p:cNvSpPr txBox="1"/>
            <p:nvPr/>
          </p:nvSpPr>
          <p:spPr>
            <a:xfrm>
              <a:off x="8578706" y="5196719"/>
              <a:ext cx="522900" cy="19388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2024</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11" name="Google Shape;216;p12">
            <a:extLst>
              <a:ext uri="{FF2B5EF4-FFF2-40B4-BE49-F238E27FC236}">
                <a16:creationId xmlns:a16="http://schemas.microsoft.com/office/drawing/2014/main" id="{4E6464CD-B750-3A80-B8B5-BB60B6C9B628}"/>
              </a:ext>
            </a:extLst>
          </p:cNvPr>
          <p:cNvSpPr txBox="1"/>
          <p:nvPr/>
        </p:nvSpPr>
        <p:spPr>
          <a:xfrm>
            <a:off x="6033053" y="3159458"/>
            <a:ext cx="1552200" cy="307736"/>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$100M</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2" name="Google Shape;217;p12">
            <a:extLst>
              <a:ext uri="{FF2B5EF4-FFF2-40B4-BE49-F238E27FC236}">
                <a16:creationId xmlns:a16="http://schemas.microsoft.com/office/drawing/2014/main" id="{916D21CA-0171-FF1C-0945-C002C16541AD}"/>
              </a:ext>
            </a:extLst>
          </p:cNvPr>
          <p:cNvSpPr txBox="1"/>
          <p:nvPr/>
        </p:nvSpPr>
        <p:spPr>
          <a:xfrm>
            <a:off x="6033053" y="4253229"/>
            <a:ext cx="1552200" cy="307736"/>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$50M</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cxnSp>
        <p:nvCxnSpPr>
          <p:cNvPr id="13" name="Google Shape;218;p12">
            <a:extLst>
              <a:ext uri="{FF2B5EF4-FFF2-40B4-BE49-F238E27FC236}">
                <a16:creationId xmlns:a16="http://schemas.microsoft.com/office/drawing/2014/main" id="{DEC6B453-EC62-3E66-BB72-E02E0F76A4D1}"/>
              </a:ext>
            </a:extLst>
          </p:cNvPr>
          <p:cNvCxnSpPr/>
          <p:nvPr/>
        </p:nvCxnSpPr>
        <p:spPr>
          <a:xfrm>
            <a:off x="2098762" y="5611125"/>
            <a:ext cx="3015300" cy="0"/>
          </a:xfrm>
          <a:prstGeom prst="straightConnector1">
            <a:avLst/>
          </a:prstGeom>
          <a:noFill/>
          <a:ln w="28575" cap="flat" cmpd="sng">
            <a:solidFill>
              <a:srgbClr val="A4B5C2"/>
            </a:solidFill>
            <a:prstDash val="solid"/>
            <a:round/>
            <a:headEnd type="none" w="sm" len="sm"/>
            <a:tailEnd type="triangle" w="med" len="med"/>
          </a:ln>
        </p:spPr>
      </p:cxnSp>
      <p:cxnSp>
        <p:nvCxnSpPr>
          <p:cNvPr id="14" name="Google Shape;219;p12">
            <a:extLst>
              <a:ext uri="{FF2B5EF4-FFF2-40B4-BE49-F238E27FC236}">
                <a16:creationId xmlns:a16="http://schemas.microsoft.com/office/drawing/2014/main" id="{1618478E-2CCB-8832-F982-90DE0392916A}"/>
              </a:ext>
            </a:extLst>
          </p:cNvPr>
          <p:cNvCxnSpPr/>
          <p:nvPr/>
        </p:nvCxnSpPr>
        <p:spPr>
          <a:xfrm rot="10800000">
            <a:off x="2098775" y="2765915"/>
            <a:ext cx="0" cy="2845200"/>
          </a:xfrm>
          <a:prstGeom prst="straightConnector1">
            <a:avLst/>
          </a:prstGeom>
          <a:noFill/>
          <a:ln w="28575" cap="flat" cmpd="sng">
            <a:solidFill>
              <a:srgbClr val="A4B5C2"/>
            </a:solidFill>
            <a:prstDash val="solid"/>
            <a:round/>
            <a:headEnd type="none" w="sm" len="sm"/>
            <a:tailEnd type="triangle" w="med" len="med"/>
          </a:ln>
        </p:spPr>
      </p:cxnSp>
      <p:sp>
        <p:nvSpPr>
          <p:cNvPr id="15" name="Google Shape;220;p12">
            <a:extLst>
              <a:ext uri="{FF2B5EF4-FFF2-40B4-BE49-F238E27FC236}">
                <a16:creationId xmlns:a16="http://schemas.microsoft.com/office/drawing/2014/main" id="{709C0D96-5674-7014-589A-F6AF80957DE6}"/>
              </a:ext>
            </a:extLst>
          </p:cNvPr>
          <p:cNvSpPr txBox="1"/>
          <p:nvPr/>
        </p:nvSpPr>
        <p:spPr>
          <a:xfrm>
            <a:off x="2173771" y="5637804"/>
            <a:ext cx="657000" cy="30773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2022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6" name="Google Shape;221;p12">
            <a:extLst>
              <a:ext uri="{FF2B5EF4-FFF2-40B4-BE49-F238E27FC236}">
                <a16:creationId xmlns:a16="http://schemas.microsoft.com/office/drawing/2014/main" id="{025D0E3C-B7DB-0A61-E65B-80B654C5D5FB}"/>
              </a:ext>
            </a:extLst>
          </p:cNvPr>
          <p:cNvSpPr txBox="1"/>
          <p:nvPr/>
        </p:nvSpPr>
        <p:spPr>
          <a:xfrm>
            <a:off x="844933" y="2152644"/>
            <a:ext cx="2657676" cy="52318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Mean time of arrival of new exploitable vulnerabilities</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7" name="Google Shape;222;p12">
            <a:extLst>
              <a:ext uri="{FF2B5EF4-FFF2-40B4-BE49-F238E27FC236}">
                <a16:creationId xmlns:a16="http://schemas.microsoft.com/office/drawing/2014/main" id="{47D074CD-2F94-F743-996B-F93B36920DAA}"/>
              </a:ext>
            </a:extLst>
          </p:cNvPr>
          <p:cNvSpPr/>
          <p:nvPr/>
        </p:nvSpPr>
        <p:spPr>
          <a:xfrm>
            <a:off x="2267328" y="3321008"/>
            <a:ext cx="2559776" cy="1502494"/>
          </a:xfrm>
          <a:custGeom>
            <a:avLst/>
            <a:gdLst/>
            <a:ahLst/>
            <a:cxnLst/>
            <a:rect l="l" t="t" r="r" b="b"/>
            <a:pathLst>
              <a:path w="2085654" h="1315093" extrusionOk="0">
                <a:moveTo>
                  <a:pt x="0" y="0"/>
                </a:moveTo>
                <a:lnTo>
                  <a:pt x="461064" y="1"/>
                </a:lnTo>
                <a:cubicBezTo>
                  <a:pt x="661410" y="6850"/>
                  <a:pt x="914377" y="125002"/>
                  <a:pt x="1104111" y="267128"/>
                </a:cubicBezTo>
                <a:cubicBezTo>
                  <a:pt x="1293845" y="409254"/>
                  <a:pt x="1435879" y="678094"/>
                  <a:pt x="1599469" y="852755"/>
                </a:cubicBezTo>
                <a:cubicBezTo>
                  <a:pt x="1763059" y="1027416"/>
                  <a:pt x="1941816" y="1207214"/>
                  <a:pt x="2085654" y="1315093"/>
                </a:cubicBezTo>
              </a:path>
            </a:pathLst>
          </a:custGeom>
          <a:noFill/>
          <a:ln w="381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18" name="Google Shape;223;p12">
            <a:extLst>
              <a:ext uri="{FF2B5EF4-FFF2-40B4-BE49-F238E27FC236}">
                <a16:creationId xmlns:a16="http://schemas.microsoft.com/office/drawing/2014/main" id="{2162BE25-8ADF-5F2B-B46B-AB83A94F761B}"/>
              </a:ext>
            </a:extLst>
          </p:cNvPr>
          <p:cNvSpPr txBox="1"/>
          <p:nvPr/>
        </p:nvSpPr>
        <p:spPr>
          <a:xfrm>
            <a:off x="3340499" y="5639370"/>
            <a:ext cx="657000" cy="30773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2023 </a:t>
            </a:r>
            <a:endParaRPr kumimoji="0" sz="14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9" name="Google Shape;224;p12">
            <a:extLst>
              <a:ext uri="{FF2B5EF4-FFF2-40B4-BE49-F238E27FC236}">
                <a16:creationId xmlns:a16="http://schemas.microsoft.com/office/drawing/2014/main" id="{18598AFE-7660-25F3-4308-8E866981371F}"/>
              </a:ext>
            </a:extLst>
          </p:cNvPr>
          <p:cNvSpPr txBox="1"/>
          <p:nvPr/>
        </p:nvSpPr>
        <p:spPr>
          <a:xfrm>
            <a:off x="4507227" y="5639369"/>
            <a:ext cx="695700" cy="307736"/>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2024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 name="Google Shape;225;p12">
            <a:extLst>
              <a:ext uri="{FF2B5EF4-FFF2-40B4-BE49-F238E27FC236}">
                <a16:creationId xmlns:a16="http://schemas.microsoft.com/office/drawing/2014/main" id="{7ABBBEF9-9A62-44E9-1A63-A93862A771D4}"/>
              </a:ext>
            </a:extLst>
          </p:cNvPr>
          <p:cNvSpPr txBox="1"/>
          <p:nvPr/>
        </p:nvSpPr>
        <p:spPr>
          <a:xfrm>
            <a:off x="700345" y="4549417"/>
            <a:ext cx="1419000" cy="307736"/>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14 days</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 name="Google Shape;226;p12">
            <a:extLst>
              <a:ext uri="{FF2B5EF4-FFF2-40B4-BE49-F238E27FC236}">
                <a16:creationId xmlns:a16="http://schemas.microsoft.com/office/drawing/2014/main" id="{40F7ED7A-4118-FBE2-7EFB-609E9433C030}"/>
              </a:ext>
            </a:extLst>
          </p:cNvPr>
          <p:cNvSpPr txBox="1"/>
          <p:nvPr/>
        </p:nvSpPr>
        <p:spPr>
          <a:xfrm>
            <a:off x="700345" y="3159458"/>
            <a:ext cx="1419000" cy="307736"/>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Arial"/>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60 days</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 name="Google Shape;324;p17">
            <a:extLst>
              <a:ext uri="{FF2B5EF4-FFF2-40B4-BE49-F238E27FC236}">
                <a16:creationId xmlns:a16="http://schemas.microsoft.com/office/drawing/2014/main" id="{EF5EDB27-46AF-2446-48EE-D85DF4848B97}"/>
              </a:ext>
            </a:extLst>
          </p:cNvPr>
          <p:cNvSpPr txBox="1"/>
          <p:nvPr/>
        </p:nvSpPr>
        <p:spPr>
          <a:xfrm>
            <a:off x="152437" y="6405127"/>
            <a:ext cx="1099528" cy="276999"/>
          </a:xfrm>
          <a:prstGeom prst="rect">
            <a:avLst/>
          </a:prstGeom>
          <a:solidFill>
            <a:schemeClr val="accent6">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PT Sans"/>
                <a:ea typeface="PT Sans"/>
                <a:cs typeface="PT Sans"/>
                <a:sym typeface="PT Sans"/>
              </a:rPr>
              <a:t>Editable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5" name="Rounded Rectangle 24">
            <a:extLst>
              <a:ext uri="{FF2B5EF4-FFF2-40B4-BE49-F238E27FC236}">
                <a16:creationId xmlns:a16="http://schemas.microsoft.com/office/drawing/2014/main" id="{5E47C2E0-93E1-BC99-0F82-4988A5F66E03}"/>
              </a:ext>
            </a:extLst>
          </p:cNvPr>
          <p:cNvSpPr/>
          <p:nvPr/>
        </p:nvSpPr>
        <p:spPr>
          <a:xfrm>
            <a:off x="2830771" y="6253823"/>
            <a:ext cx="6310734" cy="57320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err="1">
                <a:solidFill>
                  <a:srgbClr val="C00000"/>
                </a:solidFill>
                <a:latin typeface="Calibri" panose="020F0502020204030204" pitchFamily="34" charset="0"/>
                <a:cs typeface="Calibri" panose="020F0502020204030204" pitchFamily="34" charset="0"/>
              </a:rPr>
              <a:t>GenAI</a:t>
            </a:r>
            <a:r>
              <a:rPr lang="en-US" sz="2000" b="1" dirty="0">
                <a:solidFill>
                  <a:srgbClr val="C00000"/>
                </a:solidFill>
                <a:latin typeface="Calibri" panose="020F0502020204030204" pitchFamily="34" charset="0"/>
                <a:cs typeface="Calibri" panose="020F0502020204030204" pitchFamily="34" charset="0"/>
              </a:rPr>
              <a:t> based attacks are already in use by adversaries</a:t>
            </a:r>
          </a:p>
        </p:txBody>
      </p:sp>
    </p:spTree>
    <p:extLst>
      <p:ext uri="{BB962C8B-B14F-4D97-AF65-F5344CB8AC3E}">
        <p14:creationId xmlns:p14="http://schemas.microsoft.com/office/powerpoint/2010/main" val="747697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graphicFrame>
        <p:nvGraphicFramePr>
          <p:cNvPr id="235" name="Google Shape;235;g2b64e65d94b_0_298"/>
          <p:cNvGraphicFramePr/>
          <p:nvPr>
            <p:extLst>
              <p:ext uri="{D42A27DB-BD31-4B8C-83A1-F6EECF244321}">
                <p14:modId xmlns:p14="http://schemas.microsoft.com/office/powerpoint/2010/main" val="3752943247"/>
              </p:ext>
            </p:extLst>
          </p:nvPr>
        </p:nvGraphicFramePr>
        <p:xfrm>
          <a:off x="121925" y="1120177"/>
          <a:ext cx="11948150" cy="5500484"/>
        </p:xfrm>
        <a:graphic>
          <a:graphicData uri="http://schemas.openxmlformats.org/drawingml/2006/table">
            <a:tbl>
              <a:tblPr>
                <a:noFill/>
              </a:tblPr>
              <a:tblGrid>
                <a:gridCol w="2624860">
                  <a:extLst>
                    <a:ext uri="{9D8B030D-6E8A-4147-A177-3AD203B41FA5}">
                      <a16:colId xmlns:a16="http://schemas.microsoft.com/office/drawing/2014/main" val="20000"/>
                    </a:ext>
                  </a:extLst>
                </a:gridCol>
                <a:gridCol w="4686520">
                  <a:extLst>
                    <a:ext uri="{9D8B030D-6E8A-4147-A177-3AD203B41FA5}">
                      <a16:colId xmlns:a16="http://schemas.microsoft.com/office/drawing/2014/main" val="20001"/>
                    </a:ext>
                  </a:extLst>
                </a:gridCol>
                <a:gridCol w="4636770">
                  <a:extLst>
                    <a:ext uri="{9D8B030D-6E8A-4147-A177-3AD203B41FA5}">
                      <a16:colId xmlns:a16="http://schemas.microsoft.com/office/drawing/2014/main" val="20002"/>
                    </a:ext>
                  </a:extLst>
                </a:gridCol>
              </a:tblGrid>
              <a:tr h="804375">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IDENTIFY</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rgbClr val="0070C0"/>
                    </a:solidFill>
                  </a:tcPr>
                </a:tc>
                <a:tc>
                  <a:txBody>
                    <a:bodyPr/>
                    <a:lstStyle/>
                    <a:p>
                      <a:pPr marL="0" lvl="0" indent="0" algn="l" rtl="0">
                        <a:spcBef>
                          <a:spcPts val="0"/>
                        </a:spcBef>
                        <a:spcAft>
                          <a:spcPts val="0"/>
                        </a:spcAft>
                        <a:buNone/>
                      </a:pPr>
                      <a:r>
                        <a:rPr lang="en-US" sz="1300" dirty="0">
                          <a:solidFill>
                            <a:schemeClr val="dk1"/>
                          </a:solidFill>
                          <a:latin typeface="Calibri" panose="020F0502020204030204" pitchFamily="34" charset="0"/>
                          <a:cs typeface="Calibri" panose="020F0502020204030204" pitchFamily="34" charset="0"/>
                        </a:rPr>
                        <a:t>The impacted organizations had gaps in their asset visibility and vulnerability assessment program.</a:t>
                      </a:r>
                      <a:endParaRPr sz="1300" dirty="0">
                        <a:solidFill>
                          <a:schemeClr val="dk1"/>
                        </a:solidFill>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None/>
                      </a:pPr>
                      <a:r>
                        <a:rPr lang="en-US" sz="1300" dirty="0">
                          <a:solidFill>
                            <a:schemeClr val="dk1"/>
                          </a:solidFill>
                          <a:latin typeface="Calibri" panose="020F0502020204030204" pitchFamily="34" charset="0"/>
                          <a:cs typeface="Calibri" panose="020F0502020204030204" pitchFamily="34" charset="0"/>
                        </a:rPr>
                        <a:t>We have gaps in our visibility and VM program, but we have made good progress. A key area of investment is an AI-powered risk-based approach to vulnerability and control management.  </a:t>
                      </a:r>
                      <a:endParaRPr sz="1300" dirty="0">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0"/>
                  </a:ext>
                </a:extLst>
              </a:tr>
              <a:tr h="934480">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PROTECT</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rgbClr val="662383"/>
                    </a:solidFill>
                  </a:tcPr>
                </a:tc>
                <a:tc>
                  <a:txBody>
                    <a:bodyPr/>
                    <a:lstStyle/>
                    <a:p>
                      <a:pPr marL="0" lvl="0" indent="0" algn="l" rtl="0">
                        <a:spcBef>
                          <a:spcPts val="0"/>
                        </a:spcBef>
                        <a:spcAft>
                          <a:spcPts val="0"/>
                        </a:spcAft>
                        <a:buNone/>
                      </a:pPr>
                      <a:r>
                        <a:rPr lang="en-US" sz="1300" dirty="0">
                          <a:solidFill>
                            <a:schemeClr val="dk1"/>
                          </a:solidFill>
                          <a:latin typeface="Calibri" panose="020F0502020204030204" pitchFamily="34" charset="0"/>
                          <a:cs typeface="Calibri" panose="020F0502020204030204" pitchFamily="34" charset="0"/>
                        </a:rPr>
                        <a:t>Social engineering and compromised credentials continue to be key points of the initial attack vector. Unpatched vulnerabilities continue to be the 2</a:t>
                      </a:r>
                      <a:r>
                        <a:rPr lang="en-US" sz="1300" baseline="30000" dirty="0">
                          <a:solidFill>
                            <a:schemeClr val="dk1"/>
                          </a:solidFill>
                          <a:latin typeface="Calibri" panose="020F0502020204030204" pitchFamily="34" charset="0"/>
                          <a:cs typeface="Calibri" panose="020F0502020204030204" pitchFamily="34" charset="0"/>
                        </a:rPr>
                        <a:t>nd</a:t>
                      </a:r>
                      <a:r>
                        <a:rPr lang="en-US" sz="1300" dirty="0">
                          <a:solidFill>
                            <a:schemeClr val="dk1"/>
                          </a:solidFill>
                          <a:latin typeface="Calibri" panose="020F0502020204030204" pitchFamily="34" charset="0"/>
                          <a:cs typeface="Calibri" panose="020F0502020204030204" pitchFamily="34" charset="0"/>
                        </a:rPr>
                        <a:t> key attack vector.</a:t>
                      </a: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Clr>
                          <a:schemeClr val="lt1"/>
                        </a:buClr>
                        <a:buSzPts val="1400"/>
                        <a:buFont typeface="Calibri"/>
                        <a:buNone/>
                      </a:pPr>
                      <a:r>
                        <a:rPr lang="en-US" sz="1300" dirty="0">
                          <a:solidFill>
                            <a:schemeClr val="dk1"/>
                          </a:solidFill>
                          <a:latin typeface="Calibri" panose="020F0502020204030204" pitchFamily="34" charset="0"/>
                          <a:cs typeface="Calibri" panose="020F0502020204030204" pitchFamily="34" charset="0"/>
                        </a:rPr>
                        <a:t>We are improving password policies, MFA and user training. And mandating riskiest vulnerabilities are patched within 7 days. Investment in AI will let us do this without increasing costs. </a:t>
                      </a: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1"/>
                  </a:ext>
                </a:extLst>
              </a:tr>
              <a:tr h="835639">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DETECT</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rgbClr val="EB9F49"/>
                    </a:solidFill>
                  </a:tcPr>
                </a:tc>
                <a:tc>
                  <a:txBody>
                    <a:bodyPr/>
                    <a:lstStyle/>
                    <a:p>
                      <a:pPr marL="0" lvl="0" indent="0" algn="l" rtl="0">
                        <a:spcBef>
                          <a:spcPts val="0"/>
                        </a:spcBef>
                        <a:spcAft>
                          <a:spcPts val="0"/>
                        </a:spcAft>
                        <a:buClr>
                          <a:schemeClr val="lt1"/>
                        </a:buClr>
                        <a:buSzPts val="1400"/>
                        <a:buFont typeface="Calibri"/>
                        <a:buNone/>
                      </a:pPr>
                      <a:r>
                        <a:rPr lang="en-US" sz="1300" dirty="0">
                          <a:solidFill>
                            <a:schemeClr val="dk1"/>
                          </a:solidFill>
                          <a:latin typeface="Calibri" panose="020F0502020204030204" pitchFamily="34" charset="0"/>
                          <a:cs typeface="Calibri" panose="020F0502020204030204" pitchFamily="34" charset="0"/>
                        </a:rPr>
                        <a:t>The impacted organizations were hampered by their lack of visibility into IT &amp; user activity.</a:t>
                      </a: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None/>
                      </a:pPr>
                      <a:r>
                        <a:rPr lang="en-US" sz="1300" dirty="0">
                          <a:solidFill>
                            <a:schemeClr val="dk1"/>
                          </a:solidFill>
                          <a:latin typeface="Calibri" panose="020F0502020204030204" pitchFamily="34" charset="0"/>
                          <a:cs typeface="Calibri" panose="020F0502020204030204" pitchFamily="34" charset="0"/>
                        </a:rPr>
                        <a:t>We have invested heavily in our monitoring capabilities. We are reviewing our detection and adding 24x7 SOC monitoring.</a:t>
                      </a:r>
                      <a:endParaRPr sz="1300" dirty="0">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2"/>
                  </a:ext>
                </a:extLst>
              </a:tr>
              <a:tr h="609588">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RESPOND</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rgbClr val="FF0000"/>
                    </a:solidFill>
                  </a:tcPr>
                </a:tc>
                <a:tc>
                  <a:txBody>
                    <a:bodyPr/>
                    <a:lstStyle/>
                    <a:p>
                      <a:pPr marL="0" lvl="0" indent="0" algn="l" rtl="0">
                        <a:spcBef>
                          <a:spcPts val="0"/>
                        </a:spcBef>
                        <a:spcAft>
                          <a:spcPts val="0"/>
                        </a:spcAft>
                        <a:buNone/>
                      </a:pPr>
                      <a:endParaRPr sz="1300" dirty="0">
                        <a:solidFill>
                          <a:schemeClr val="dk1"/>
                        </a:solidFill>
                        <a:latin typeface="Calibri" panose="020F0502020204030204" pitchFamily="34" charset="0"/>
                        <a:cs typeface="Calibri" panose="020F0502020204030204" pitchFamily="34" charset="0"/>
                      </a:endParaRPr>
                    </a:p>
                    <a:p>
                      <a:pPr marL="0" lvl="0" indent="0" algn="l" rtl="0">
                        <a:spcBef>
                          <a:spcPts val="0"/>
                        </a:spcBef>
                        <a:spcAft>
                          <a:spcPts val="0"/>
                        </a:spcAft>
                        <a:buClr>
                          <a:schemeClr val="lt1"/>
                        </a:buClr>
                        <a:buSzPts val="1400"/>
                        <a:buFont typeface="Calibri"/>
                        <a:buNone/>
                      </a:pPr>
                      <a:r>
                        <a:rPr lang="en-US" sz="1300" dirty="0">
                          <a:solidFill>
                            <a:schemeClr val="dk1"/>
                          </a:solidFill>
                          <a:latin typeface="Calibri" panose="020F0502020204030204" pitchFamily="34" charset="0"/>
                          <a:cs typeface="Calibri" panose="020F0502020204030204" pitchFamily="34" charset="0"/>
                        </a:rPr>
                        <a:t>Many didn’t have a strong response plan, and they had to shut down their operations as precautionary measure. </a:t>
                      </a:r>
                    </a:p>
                    <a:p>
                      <a:pPr marL="0" lvl="0" indent="0" algn="l" rtl="0">
                        <a:spcBef>
                          <a:spcPts val="0"/>
                        </a:spcBef>
                        <a:spcAft>
                          <a:spcPts val="0"/>
                        </a:spcAft>
                        <a:buClr>
                          <a:schemeClr val="lt1"/>
                        </a:buClr>
                        <a:buSzPts val="1400"/>
                        <a:buFont typeface="Calibri"/>
                        <a:buNone/>
                      </a:pPr>
                      <a:endParaRPr lang="en-US"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None/>
                      </a:pPr>
                      <a:r>
                        <a:rPr lang="en-US" sz="1300" dirty="0">
                          <a:solidFill>
                            <a:schemeClr val="dk1"/>
                          </a:solidFill>
                          <a:latin typeface="Calibri" panose="020F0502020204030204" pitchFamily="34" charset="0"/>
                          <a:cs typeface="Calibri" panose="020F0502020204030204" pitchFamily="34" charset="0"/>
                        </a:rPr>
                        <a:t>Our response plan includes oversight from the board as well as appropriate support from law enforcement</a:t>
                      </a:r>
                      <a:endParaRPr sz="1300" dirty="0">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3"/>
                  </a:ext>
                </a:extLst>
              </a:tr>
              <a:tr h="748325">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RECOVER</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rgbClr val="00B050"/>
                    </a:solidFill>
                  </a:tcPr>
                </a:tc>
                <a:tc>
                  <a:txBody>
                    <a:bodyPr/>
                    <a:lstStyle/>
                    <a:p>
                      <a:pPr marL="0" lvl="0" indent="0" algn="l" rtl="0">
                        <a:spcBef>
                          <a:spcPts val="0"/>
                        </a:spcBef>
                        <a:spcAft>
                          <a:spcPts val="0"/>
                        </a:spcAft>
                        <a:buNone/>
                      </a:pPr>
                      <a:endParaRPr sz="1300" dirty="0">
                        <a:solidFill>
                          <a:schemeClr val="dk1"/>
                        </a:solidFill>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r>
                        <a:rPr lang="en-US" sz="1300" dirty="0">
                          <a:solidFill>
                            <a:schemeClr val="dk1"/>
                          </a:solidFill>
                          <a:latin typeface="Calibri" panose="020F0502020204030204" pitchFamily="34" charset="0"/>
                          <a:cs typeface="Calibri" panose="020F0502020204030204" pitchFamily="34" charset="0"/>
                        </a:rPr>
                        <a:t>Most organizations were able to recover but not without significant disruption and reputational impact</a:t>
                      </a:r>
                    </a:p>
                    <a:p>
                      <a:pPr marL="0" lvl="0" indent="0" algn="l" rtl="0">
                        <a:spcBef>
                          <a:spcPts val="0"/>
                        </a:spcBef>
                        <a:spcAft>
                          <a:spcPts val="0"/>
                        </a:spcAft>
                        <a:buClr>
                          <a:schemeClr val="dk1"/>
                        </a:buClr>
                        <a:buSzPts val="1100"/>
                        <a:buFont typeface="Arial"/>
                        <a:buNone/>
                      </a:pP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None/>
                      </a:pPr>
                      <a:endParaRPr sz="1300" dirty="0">
                        <a:solidFill>
                          <a:schemeClr val="dk1"/>
                        </a:solidFill>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r>
                        <a:rPr lang="en-US" sz="1300" dirty="0">
                          <a:solidFill>
                            <a:schemeClr val="dk1"/>
                          </a:solidFill>
                          <a:latin typeface="Calibri" panose="020F0502020204030204" pitchFamily="34" charset="0"/>
                          <a:cs typeface="Calibri" panose="020F0502020204030204" pitchFamily="34" charset="0"/>
                        </a:rPr>
                        <a:t>We have documented our recovery plan including key stakeholders responsible for recovery</a:t>
                      </a: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4"/>
                  </a:ext>
                </a:extLst>
              </a:tr>
              <a:tr h="793611">
                <a:tc>
                  <a:txBody>
                    <a:bodyPr/>
                    <a:lstStyle/>
                    <a:p>
                      <a:pPr marL="0" lvl="0" indent="0" algn="ctr" rtl="0">
                        <a:spcBef>
                          <a:spcPts val="0"/>
                        </a:spcBef>
                        <a:spcAft>
                          <a:spcPts val="0"/>
                        </a:spcAft>
                        <a:buNone/>
                      </a:pPr>
                      <a:r>
                        <a:rPr lang="en-US" sz="2000" b="1" dirty="0">
                          <a:solidFill>
                            <a:schemeClr val="bg1"/>
                          </a:solidFill>
                          <a:latin typeface="Calibri" panose="020F0502020204030204" pitchFamily="34" charset="0"/>
                          <a:cs typeface="Calibri" panose="020F0502020204030204" pitchFamily="34" charset="0"/>
                        </a:rPr>
                        <a:t>GOVERN</a:t>
                      </a:r>
                      <a:endParaRPr sz="2000" b="1" dirty="0">
                        <a:solidFill>
                          <a:schemeClr val="bg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noFill/>
                      <a:prstDash val="dot"/>
                      <a:round/>
                      <a:headEnd type="none" w="sm" len="sm"/>
                      <a:tailEnd type="none" w="sm" len="sm"/>
                    </a:lnR>
                    <a:lnT w="9525" cap="flat" cmpd="sng">
                      <a:noFill/>
                      <a:prstDash val="dot"/>
                      <a:round/>
                      <a:headEnd type="none" w="sm" len="sm"/>
                      <a:tailEnd type="none" w="sm" len="sm"/>
                    </a:lnT>
                    <a:lnB w="9525" cap="flat" cmpd="sng">
                      <a:noFill/>
                      <a:prstDash val="dot"/>
                      <a:round/>
                      <a:headEnd type="none" w="sm" len="sm"/>
                      <a:tailEnd type="none" w="sm" len="sm"/>
                    </a:lnB>
                    <a:lnTlToBr w="12700" cmpd="sng">
                      <a:noFill/>
                      <a:prstDash val="solid"/>
                    </a:lnTlToBr>
                    <a:lnBlToTr w="12700" cmpd="sng">
                      <a:noFill/>
                      <a:prstDash val="solid"/>
                    </a:lnBlToTr>
                    <a:solidFill>
                      <a:schemeClr val="accent4"/>
                    </a:solidFill>
                  </a:tcPr>
                </a:tc>
                <a:tc>
                  <a:txBody>
                    <a:bodyPr/>
                    <a:lstStyle/>
                    <a:p>
                      <a:pPr marL="0" lvl="0" indent="0" algn="l" rtl="0">
                        <a:spcBef>
                          <a:spcPts val="0"/>
                        </a:spcBef>
                        <a:spcAft>
                          <a:spcPts val="0"/>
                        </a:spcAft>
                        <a:buNone/>
                      </a:pPr>
                      <a:endParaRPr sz="1300" dirty="0">
                        <a:solidFill>
                          <a:schemeClr val="dk1"/>
                        </a:solidFill>
                        <a:latin typeface="Calibri" panose="020F0502020204030204" pitchFamily="34" charset="0"/>
                        <a:cs typeface="Calibri" panose="020F0502020204030204" pitchFamily="34" charset="0"/>
                      </a:endParaRPr>
                    </a:p>
                    <a:p>
                      <a:pPr marL="0" lvl="0" indent="0" algn="l" rtl="0">
                        <a:spcBef>
                          <a:spcPts val="0"/>
                        </a:spcBef>
                        <a:spcAft>
                          <a:spcPts val="0"/>
                        </a:spcAft>
                        <a:buClr>
                          <a:schemeClr val="dk1"/>
                        </a:buClr>
                        <a:buSzPts val="1100"/>
                        <a:buFont typeface="Arial"/>
                        <a:buNone/>
                      </a:pPr>
                      <a:r>
                        <a:rPr lang="en-US" sz="1300" dirty="0">
                          <a:solidFill>
                            <a:schemeClr val="dk1"/>
                          </a:solidFill>
                          <a:latin typeface="Calibri" panose="020F0502020204030204" pitchFamily="34" charset="0"/>
                          <a:cs typeface="Calibri" panose="020F0502020204030204" pitchFamily="34" charset="0"/>
                        </a:rPr>
                        <a:t>Most organizations did not have oversight from their senior executives and the board for cybersecurity policies and procedures</a:t>
                      </a: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no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US" sz="1300" dirty="0">
                          <a:solidFill>
                            <a:schemeClr val="dk1"/>
                          </a:solidFill>
                          <a:latin typeface="Calibri" panose="020F0502020204030204" pitchFamily="34" charset="0"/>
                          <a:cs typeface="Calibri" panose="020F0502020204030204" pitchFamily="34" charset="0"/>
                        </a:rPr>
                        <a:t>We are setting up executive committees for cybersecurity governance are looking at looking to add cybersecurity expertise to the board for appropriate oversight</a:t>
                      </a:r>
                    </a:p>
                    <a:p>
                      <a:pPr marL="0" lvl="0" indent="0" algn="l" rtl="0">
                        <a:spcBef>
                          <a:spcPts val="0"/>
                        </a:spcBef>
                        <a:spcAft>
                          <a:spcPts val="0"/>
                        </a:spcAft>
                        <a:buClr>
                          <a:schemeClr val="dk1"/>
                        </a:buClr>
                        <a:buSzPts val="1100"/>
                        <a:buFont typeface="Arial"/>
                        <a:buNone/>
                      </a:pPr>
                      <a:endParaRPr sz="1300" dirty="0">
                        <a:solidFill>
                          <a:schemeClr val="dk1"/>
                        </a:solidFill>
                        <a:latin typeface="Calibri" panose="020F0502020204030204" pitchFamily="34" charset="0"/>
                        <a:cs typeface="Calibri" panose="020F0502020204030204" pitchFamily="34" charset="0"/>
                      </a:endParaRPr>
                    </a:p>
                  </a:txBody>
                  <a:tcPr marL="91425" marR="91425" marT="91425" marB="91425" anchor="ctr">
                    <a:lnL w="9525" cap="flat" cmpd="sng">
                      <a:solidFill>
                        <a:srgbClr val="9E9E9E"/>
                      </a:solidFill>
                      <a:prstDash val="dot"/>
                      <a:round/>
                      <a:headEnd type="none" w="sm" len="sm"/>
                      <a:tailEnd type="none" w="sm" len="sm"/>
                    </a:lnL>
                    <a:lnR w="9525" cap="flat" cmpd="sng">
                      <a:solidFill>
                        <a:srgbClr val="9E9E9E"/>
                      </a:solidFill>
                      <a:prstDash val="dot"/>
                      <a:round/>
                      <a:headEnd type="none" w="sm" len="sm"/>
                      <a:tailEnd type="none" w="sm" len="sm"/>
                    </a:lnR>
                    <a:lnT w="9525" cap="flat" cmpd="sng">
                      <a:solidFill>
                        <a:srgbClr val="9E9E9E"/>
                      </a:solidFill>
                      <a:prstDash val="dot"/>
                      <a:round/>
                      <a:headEnd type="none" w="sm" len="sm"/>
                      <a:tailEnd type="none" w="sm" len="sm"/>
                    </a:lnT>
                    <a:lnB w="9525" cap="flat" cmpd="sng">
                      <a:solidFill>
                        <a:srgbClr val="9E9E9E"/>
                      </a:solidFill>
                      <a:prstDash val="dot"/>
                      <a:round/>
                      <a:headEnd type="none" w="sm" len="sm"/>
                      <a:tailEnd type="none" w="sm" len="sm"/>
                    </a:lnB>
                    <a:solidFill>
                      <a:srgbClr val="EFEFEF"/>
                    </a:solidFill>
                  </a:tcPr>
                </a:tc>
                <a:extLst>
                  <a:ext uri="{0D108BD9-81ED-4DB2-BD59-A6C34878D82A}">
                    <a16:rowId xmlns:a16="http://schemas.microsoft.com/office/drawing/2014/main" val="10005"/>
                  </a:ext>
                </a:extLst>
              </a:tr>
            </a:tbl>
          </a:graphicData>
        </a:graphic>
      </p:graphicFrame>
      <p:sp>
        <p:nvSpPr>
          <p:cNvPr id="241" name="Google Shape;241;g2b64e65d94b_0_298"/>
          <p:cNvSpPr txBox="1"/>
          <p:nvPr/>
        </p:nvSpPr>
        <p:spPr>
          <a:xfrm>
            <a:off x="579545" y="124130"/>
            <a:ext cx="10515600" cy="6324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4000"/>
              <a:buFont typeface="Calibri"/>
              <a:buNone/>
              <a:tabLst/>
              <a:defRPr/>
            </a:pPr>
            <a:r>
              <a:rPr kumimoji="0" 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Lessons from Okta, MGM, Caesar, T-Mobile and others</a:t>
            </a:r>
            <a:endParaRPr kumimoji="0" sz="3200" b="1"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3" name="Google Shape;243;g2b64e65d94b_0_298"/>
          <p:cNvSpPr txBox="1"/>
          <p:nvPr/>
        </p:nvSpPr>
        <p:spPr>
          <a:xfrm>
            <a:off x="243850" y="704677"/>
            <a:ext cx="2395200" cy="4155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NIST framework</a:t>
            </a:r>
            <a:endParaRPr kumimoji="0" sz="1500" b="1"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4" name="Google Shape;244;g2b64e65d94b_0_298"/>
          <p:cNvSpPr txBox="1"/>
          <p:nvPr/>
        </p:nvSpPr>
        <p:spPr>
          <a:xfrm>
            <a:off x="3668200" y="704677"/>
            <a:ext cx="2395200" cy="4155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1"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Other organizations</a:t>
            </a:r>
            <a:endParaRPr kumimoji="0" sz="1500" b="1" i="1"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45" name="Google Shape;245;g2b64e65d94b_0_298"/>
          <p:cNvSpPr txBox="1"/>
          <p:nvPr/>
        </p:nvSpPr>
        <p:spPr>
          <a:xfrm>
            <a:off x="8235250" y="704677"/>
            <a:ext cx="2395200" cy="4155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Our organization</a:t>
            </a:r>
            <a:endParaRPr kumimoji="0" sz="1500" b="1"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3"/>
          <p:cNvSpPr txBox="1"/>
          <p:nvPr/>
        </p:nvSpPr>
        <p:spPr>
          <a:xfrm>
            <a:off x="407949" y="341080"/>
            <a:ext cx="10911131" cy="992700"/>
          </a:xfrm>
          <a:prstGeom prst="rect">
            <a:avLst/>
          </a:prstGeom>
          <a:noFill/>
          <a:ln>
            <a:noFill/>
          </a:ln>
        </p:spPr>
        <p:txBody>
          <a:bodyPr spcFirstLastPara="1" wrap="square" lIns="91425" tIns="45700" rIns="91425" bIns="45700" anchor="t" anchorCtr="0">
            <a:normAutofit fontScale="92500"/>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lang="en-US" sz="4400" b="1" kern="0" dirty="0">
                <a:solidFill>
                  <a:srgbClr val="000000"/>
                </a:solidFill>
                <a:latin typeface="Calibri" panose="020F0502020204030204" pitchFamily="34" charset="0"/>
                <a:cs typeface="Calibri" panose="020F0502020204030204" pitchFamily="34" charset="0"/>
                <a:sym typeface="Arial"/>
              </a:rPr>
              <a:t>Lots of noise in the world of cyber vulnerabilities</a:t>
            </a:r>
            <a:endParaRPr kumimoji="0" sz="44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253" name="Google Shape;253;p13"/>
          <p:cNvSpPr txBox="1"/>
          <p:nvPr/>
        </p:nvSpPr>
        <p:spPr>
          <a:xfrm>
            <a:off x="8922695" y="6045160"/>
            <a:ext cx="1255472" cy="33855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Arial"/>
              <a:buNone/>
              <a:tabLst/>
              <a:defRPr/>
            </a:pPr>
            <a:r>
              <a:rPr kumimoji="0" lang="en-US" sz="1600" b="0" i="1" u="none" strike="noStrike" kern="0" cap="none" spc="0" normalizeH="0" baseline="0" noProof="0">
                <a:ln>
                  <a:noFill/>
                </a:ln>
                <a:solidFill>
                  <a:srgbClr val="FFFFFF"/>
                </a:solidFill>
                <a:effectLst/>
                <a:uLnTx/>
                <a:uFillTx/>
                <a:latin typeface="Calibri"/>
                <a:ea typeface="Calibri"/>
                <a:cs typeface="Calibri"/>
                <a:sym typeface="Calibri"/>
              </a:rPr>
              <a:t>Supply Chain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nvGrpSpPr>
          <p:cNvPr id="2" name="Group 1">
            <a:extLst>
              <a:ext uri="{FF2B5EF4-FFF2-40B4-BE49-F238E27FC236}">
                <a16:creationId xmlns:a16="http://schemas.microsoft.com/office/drawing/2014/main" id="{315887AF-D357-2D64-0F9D-49E198339258}"/>
              </a:ext>
            </a:extLst>
          </p:cNvPr>
          <p:cNvGrpSpPr/>
          <p:nvPr/>
        </p:nvGrpSpPr>
        <p:grpSpPr>
          <a:xfrm>
            <a:off x="506805" y="2635893"/>
            <a:ext cx="3621600" cy="2123100"/>
            <a:chOff x="-16000" y="2351650"/>
            <a:chExt cx="3621600" cy="2123100"/>
          </a:xfrm>
        </p:grpSpPr>
        <p:sp>
          <p:nvSpPr>
            <p:cNvPr id="254" name="Google Shape;254;p13"/>
            <p:cNvSpPr txBox="1"/>
            <p:nvPr/>
          </p:nvSpPr>
          <p:spPr>
            <a:xfrm>
              <a:off x="-16000" y="2351650"/>
              <a:ext cx="3621600" cy="21231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9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26</a:t>
              </a:r>
              <a:r>
                <a:rPr kumimoji="0" lang="en-US"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a:t>
              </a:r>
              <a:endParaRPr kumimoji="0"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56" name="Google Shape;256;p13"/>
            <p:cNvSpPr txBox="1"/>
            <p:nvPr/>
          </p:nvSpPr>
          <p:spPr>
            <a:xfrm>
              <a:off x="18911" y="3740950"/>
              <a:ext cx="3405979" cy="7338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Vulnerabilities disclosed in 2023</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3" name="Group 2">
            <a:extLst>
              <a:ext uri="{FF2B5EF4-FFF2-40B4-BE49-F238E27FC236}">
                <a16:creationId xmlns:a16="http://schemas.microsoft.com/office/drawing/2014/main" id="{8BB75470-5BAE-645D-EDC8-D4CAC966BE01}"/>
              </a:ext>
            </a:extLst>
          </p:cNvPr>
          <p:cNvGrpSpPr/>
          <p:nvPr/>
        </p:nvGrpSpPr>
        <p:grpSpPr>
          <a:xfrm>
            <a:off x="4031995" y="2620668"/>
            <a:ext cx="3621600" cy="2905200"/>
            <a:chOff x="4122150" y="2369771"/>
            <a:chExt cx="3621600" cy="2905200"/>
          </a:xfrm>
        </p:grpSpPr>
        <p:sp>
          <p:nvSpPr>
            <p:cNvPr id="255" name="Google Shape;255;p13"/>
            <p:cNvSpPr txBox="1"/>
            <p:nvPr/>
          </p:nvSpPr>
          <p:spPr>
            <a:xfrm>
              <a:off x="4122150" y="2369771"/>
              <a:ext cx="3621600" cy="29052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9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&lt;1</a:t>
              </a:r>
              <a:r>
                <a:rPr kumimoji="0" lang="en-US"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endParaRPr kumimoji="0"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57" name="Google Shape;257;p13"/>
            <p:cNvSpPr txBox="1"/>
            <p:nvPr/>
          </p:nvSpPr>
          <p:spPr>
            <a:xfrm>
              <a:off x="4122150" y="3774296"/>
              <a:ext cx="3537300" cy="7338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Vulnerabilities were exploitable</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259" name="Google Shape;259;p13"/>
          <p:cNvSpPr txBox="1"/>
          <p:nvPr/>
        </p:nvSpPr>
        <p:spPr>
          <a:xfrm>
            <a:off x="519487" y="956624"/>
            <a:ext cx="10884600" cy="6804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lang="en-US" kern="0" dirty="0">
                <a:solidFill>
                  <a:srgbClr val="000000"/>
                </a:solidFill>
                <a:latin typeface="Calibri" panose="020F0502020204030204" pitchFamily="34" charset="0"/>
                <a:cs typeface="Calibri" panose="020F0502020204030204" pitchFamily="34" charset="0"/>
                <a:sym typeface="Arial"/>
              </a:rPr>
              <a:t>W</a:t>
            </a:r>
            <a:r>
              <a:rPr kumimoji="0" lang="en-US"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ith</a:t>
            </a: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fewer than 1% of vulnerabilities exploited, it is important to take a risk-based</a:t>
            </a:r>
            <a:r>
              <a:rPr lang="en-US" kern="0" dirty="0">
                <a:solidFill>
                  <a:srgbClr val="000000"/>
                </a:solidFill>
                <a:latin typeface="Calibri" panose="020F0502020204030204" pitchFamily="34" charset="0"/>
                <a:cs typeface="Calibri" panose="020F0502020204030204" pitchFamily="34" charset="0"/>
                <a:sym typeface="Arial"/>
              </a:rPr>
              <a:t> and </a:t>
            </a:r>
            <a:r>
              <a:rPr kumimoji="0" lang="en-US"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environment specific approach to mitigating vulnerabilities</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 name="Group 3">
            <a:extLst>
              <a:ext uri="{FF2B5EF4-FFF2-40B4-BE49-F238E27FC236}">
                <a16:creationId xmlns:a16="http://schemas.microsoft.com/office/drawing/2014/main" id="{25D19A54-1553-249C-95E5-AFFBB0B7A5DA}"/>
              </a:ext>
            </a:extLst>
          </p:cNvPr>
          <p:cNvGrpSpPr/>
          <p:nvPr/>
        </p:nvGrpSpPr>
        <p:grpSpPr>
          <a:xfrm>
            <a:off x="7673718" y="2620668"/>
            <a:ext cx="3537300" cy="2905200"/>
            <a:chOff x="8360193" y="2369771"/>
            <a:chExt cx="3537300" cy="2905200"/>
          </a:xfrm>
        </p:grpSpPr>
        <p:sp>
          <p:nvSpPr>
            <p:cNvPr id="260" name="Google Shape;260;p13"/>
            <p:cNvSpPr txBox="1"/>
            <p:nvPr/>
          </p:nvSpPr>
          <p:spPr>
            <a:xfrm>
              <a:off x="8360193" y="2369771"/>
              <a:ext cx="3537300" cy="29052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9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50</a:t>
              </a:r>
              <a:r>
                <a:rPr kumimoji="0" lang="en-US"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endParaRPr kumimoji="0" sz="6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61" name="Google Shape;261;p13"/>
            <p:cNvSpPr txBox="1"/>
            <p:nvPr/>
          </p:nvSpPr>
          <p:spPr>
            <a:xfrm>
              <a:off x="8700659" y="3774296"/>
              <a:ext cx="2668045" cy="7338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Critical vulnerabilities </a:t>
              </a:r>
              <a:r>
                <a:rPr lang="en-US" sz="1600" kern="0" dirty="0">
                  <a:solidFill>
                    <a:srgbClr val="000000"/>
                  </a:solidFill>
                  <a:latin typeface="Calibri" panose="020F0502020204030204" pitchFamily="34" charset="0"/>
                  <a:cs typeface="Calibri" panose="020F0502020204030204" pitchFamily="34" charset="0"/>
                  <a:sym typeface="Arial"/>
                </a:rPr>
                <a:t>we</a:t>
              </a:r>
              <a:r>
                <a:rPr kumimoji="0" 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re in OS or infrastructure</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7" name="Rounded Rectangle 6">
            <a:extLst>
              <a:ext uri="{FF2B5EF4-FFF2-40B4-BE49-F238E27FC236}">
                <a16:creationId xmlns:a16="http://schemas.microsoft.com/office/drawing/2014/main" id="{42CCE568-05EF-73E7-C240-3ED8E48913BD}"/>
              </a:ext>
            </a:extLst>
          </p:cNvPr>
          <p:cNvSpPr/>
          <p:nvPr/>
        </p:nvSpPr>
        <p:spPr>
          <a:xfrm>
            <a:off x="519486" y="5943717"/>
            <a:ext cx="10884601" cy="573203"/>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err="1">
                <a:solidFill>
                  <a:srgbClr val="662383"/>
                </a:solidFill>
              </a:rPr>
              <a:t>GenAI</a:t>
            </a:r>
            <a:r>
              <a:rPr lang="en-US" sz="2000" b="1" dirty="0">
                <a:solidFill>
                  <a:srgbClr val="662383"/>
                </a:solidFill>
              </a:rPr>
              <a:t> presents a unique opportunity to manage vulnerabilities effectively based on risk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7" name="Google Shape;267;p15"/>
          <p:cNvSpPr/>
          <p:nvPr/>
        </p:nvSpPr>
        <p:spPr>
          <a:xfrm>
            <a:off x="5395658" y="11875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20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268" name="Google Shape;268;p15"/>
          <p:cNvSpPr/>
          <p:nvPr/>
        </p:nvSpPr>
        <p:spPr>
          <a:xfrm>
            <a:off x="5395658" y="24194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20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269" name="Google Shape;269;p15"/>
          <p:cNvSpPr/>
          <p:nvPr/>
        </p:nvSpPr>
        <p:spPr>
          <a:xfrm>
            <a:off x="5395658" y="3613265"/>
            <a:ext cx="5054700" cy="1016100"/>
          </a:xfrm>
          <a:prstGeom prst="rect">
            <a:avLst/>
          </a:prstGeom>
          <a:solidFill>
            <a:srgbClr val="662383"/>
          </a:solidFill>
          <a:ln w="1905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20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70" name="Google Shape;270;p15"/>
          <p:cNvSpPr txBox="1"/>
          <p:nvPr/>
        </p:nvSpPr>
        <p:spPr>
          <a:xfrm>
            <a:off x="5550439" y="25071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7130A1"/>
                </a:solidFill>
                <a:effectLst/>
                <a:uLnTx/>
                <a:uFillTx/>
                <a:latin typeface="Calibri" panose="020F0502020204030204" pitchFamily="34" charset="0"/>
                <a:cs typeface="Calibri" panose="020F0502020204030204" pitchFamily="34" charset="0"/>
                <a:sym typeface="Arial"/>
              </a:rPr>
              <a:t>Risk Landscape Update</a:t>
            </a:r>
            <a:endParaRPr kumimoji="0" sz="1600" b="0" i="0" u="none" strike="noStrike" kern="0" cap="none" spc="0" normalizeH="0" baseline="0" noProof="0" dirty="0">
              <a:ln>
                <a:noFill/>
              </a:ln>
              <a:solidFill>
                <a:srgbClr val="7130A1"/>
              </a:solidFill>
              <a:effectLst/>
              <a:uLnTx/>
              <a:uFillTx/>
              <a:latin typeface="Calibri" panose="020F0502020204030204" pitchFamily="34" charset="0"/>
              <a:cs typeface="Calibri" panose="020F0502020204030204" pitchFamily="34" charset="0"/>
              <a:sym typeface="Arial"/>
            </a:endParaRPr>
          </a:p>
        </p:txBody>
      </p:sp>
      <p:sp>
        <p:nvSpPr>
          <p:cNvPr id="271" name="Google Shape;271;p15"/>
          <p:cNvSpPr txBox="1"/>
          <p:nvPr/>
        </p:nvSpPr>
        <p:spPr>
          <a:xfrm>
            <a:off x="5653627" y="3700974"/>
            <a:ext cx="4538700" cy="840600"/>
          </a:xfrm>
          <a:prstGeom prst="rect">
            <a:avLst/>
          </a:prstGeom>
          <a:solidFill>
            <a:srgbClr val="662383"/>
          </a:solidFill>
          <a:ln>
            <a:solidFill>
              <a:srgbClr val="662383"/>
            </a:solid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Cyber Risk Metrics</a:t>
            </a:r>
            <a:endParaRPr kumimoji="0" sz="1600" b="0"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272" name="Google Shape;272;p15"/>
          <p:cNvSpPr txBox="1"/>
          <p:nvPr/>
        </p:nvSpPr>
        <p:spPr>
          <a:xfrm>
            <a:off x="5550439" y="1436803"/>
            <a:ext cx="4711800" cy="539700"/>
          </a:xfrm>
          <a:prstGeom prst="rect">
            <a:avLst/>
          </a:prstGeom>
          <a:noFill/>
          <a:ln>
            <a:noFill/>
          </a:ln>
        </p:spPr>
        <p:txBody>
          <a:bodyPr spcFirstLastPara="1" wrap="square" lIns="91425" tIns="45700" rIns="91425" bIns="45700" anchor="ctr" anchorCtr="0">
            <a:normAutofit/>
          </a:bodyPr>
          <a:lstStyle/>
          <a:p>
            <a:pPr marL="114300" marR="0" lvl="0" indent="0" algn="ctr" defTabSz="914400" rtl="0" eaLnBrk="1" fontAlgn="auto" latinLnBrk="0" hangingPunct="1">
              <a:lnSpc>
                <a:spcPct val="90000"/>
              </a:lnSpc>
              <a:spcBef>
                <a:spcPts val="0"/>
              </a:spcBef>
              <a:spcAft>
                <a:spcPts val="0"/>
              </a:spcAft>
              <a:buClr>
                <a:srgbClr val="FFFFFF"/>
              </a:buClr>
              <a:buSzPts val="2400"/>
              <a:buFont typeface="Arial"/>
              <a:buNone/>
              <a:tabLst/>
              <a:defRPr/>
            </a:pPr>
            <a:r>
              <a:rPr kumimoji="0" lang="en-US" sz="2800" b="1" i="0" u="none" strike="noStrike" kern="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sym typeface="Arial"/>
              </a:rPr>
              <a:t>Last Update to Board</a:t>
            </a:r>
            <a:endParaRPr kumimoji="0" sz="1600" b="0" i="0" u="none" strike="noStrike" kern="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sym typeface="Arial"/>
            </a:endParaRPr>
          </a:p>
        </p:txBody>
      </p:sp>
      <p:sp>
        <p:nvSpPr>
          <p:cNvPr id="273" name="Google Shape;273;p15"/>
          <p:cNvSpPr/>
          <p:nvPr/>
        </p:nvSpPr>
        <p:spPr>
          <a:xfrm>
            <a:off x="5395658" y="4756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2000" b="0" i="0" u="none" strike="noStrike" kern="0" cap="none" spc="0" normalizeH="0" baseline="0" noProof="0">
              <a:ln>
                <a:noFill/>
              </a:ln>
              <a:solidFill>
                <a:srgbClr val="662383"/>
              </a:solidFill>
              <a:effectLst/>
              <a:uLnTx/>
              <a:uFillTx/>
              <a:latin typeface="Calibri" panose="020F0502020204030204" pitchFamily="34" charset="0"/>
              <a:ea typeface="Calibri"/>
              <a:cs typeface="Calibri" panose="020F0502020204030204" pitchFamily="34" charset="0"/>
              <a:sym typeface="Calibri"/>
            </a:endParaRPr>
          </a:p>
        </p:txBody>
      </p:sp>
      <p:sp>
        <p:nvSpPr>
          <p:cNvPr id="274" name="Google Shape;274;p15"/>
          <p:cNvSpPr txBox="1"/>
          <p:nvPr/>
        </p:nvSpPr>
        <p:spPr>
          <a:xfrm>
            <a:off x="5653627" y="4843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a:ln>
                  <a:noFill/>
                </a:ln>
                <a:solidFill>
                  <a:srgbClr val="7030A0"/>
                </a:solidFill>
                <a:effectLst/>
                <a:uLnTx/>
                <a:uFillTx/>
                <a:latin typeface="Calibri" panose="020F0502020204030204" pitchFamily="34" charset="0"/>
                <a:cs typeface="Calibri" panose="020F0502020204030204" pitchFamily="34" charset="0"/>
                <a:sym typeface="Arial"/>
              </a:rPr>
              <a:t>Special topic</a:t>
            </a:r>
            <a:endParaRPr kumimoji="0"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 name="Google Shape;166;p9">
            <a:extLst>
              <a:ext uri="{FF2B5EF4-FFF2-40B4-BE49-F238E27FC236}">
                <a16:creationId xmlns:a16="http://schemas.microsoft.com/office/drawing/2014/main" id="{C1878E18-85AB-48BF-D454-2E8E8D0C5984}"/>
              </a:ext>
            </a:extLst>
          </p:cNvPr>
          <p:cNvSpPr txBox="1"/>
          <p:nvPr/>
        </p:nvSpPr>
        <p:spPr>
          <a:xfrm>
            <a:off x="651900" y="2678500"/>
            <a:ext cx="3367500" cy="13257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90000"/>
              </a:lnSpc>
              <a:spcBef>
                <a:spcPts val="0"/>
              </a:spcBef>
              <a:spcAft>
                <a:spcPts val="0"/>
              </a:spcAft>
              <a:buClr>
                <a:srgbClr val="FFFFFF"/>
              </a:buClr>
              <a:buSzPts val="4400"/>
              <a:buFont typeface="Calibri"/>
              <a:buNone/>
              <a:tabLst/>
              <a:defRPr/>
            </a:pPr>
            <a:r>
              <a:rPr kumimoji="0" lang="en-US" sz="5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AGENDA</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4" name="Google Shape;324;p17"/>
          <p:cNvSpPr txBox="1"/>
          <p:nvPr/>
        </p:nvSpPr>
        <p:spPr>
          <a:xfrm>
            <a:off x="152437" y="6405127"/>
            <a:ext cx="1099528" cy="276999"/>
          </a:xfrm>
          <a:prstGeom prst="rect">
            <a:avLst/>
          </a:prstGeom>
          <a:solidFill>
            <a:schemeClr val="accent6">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PT Sans"/>
                <a:ea typeface="PT Sans"/>
                <a:cs typeface="PT Sans"/>
                <a:sym typeface="PT Sans"/>
              </a:rPr>
              <a:t>Editable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 name="Title 1">
            <a:extLst>
              <a:ext uri="{FF2B5EF4-FFF2-40B4-BE49-F238E27FC236}">
                <a16:creationId xmlns:a16="http://schemas.microsoft.com/office/drawing/2014/main" id="{6726DDCC-4EDC-03A8-AD35-7F5105E15296}"/>
              </a:ext>
            </a:extLst>
          </p:cNvPr>
          <p:cNvSpPr>
            <a:spLocks noGrp="1"/>
          </p:cNvSpPr>
          <p:nvPr>
            <p:ph type="title"/>
          </p:nvPr>
        </p:nvSpPr>
        <p:spPr/>
        <p:txBody>
          <a:bodyPr/>
          <a:lstStyle/>
          <a:p>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Key cyber metrics </a:t>
            </a:r>
            <a:endParaRPr lang="en-US" dirty="0"/>
          </a:p>
        </p:txBody>
      </p:sp>
      <p:graphicFrame>
        <p:nvGraphicFramePr>
          <p:cNvPr id="5" name="Table 4">
            <a:extLst>
              <a:ext uri="{FF2B5EF4-FFF2-40B4-BE49-F238E27FC236}">
                <a16:creationId xmlns:a16="http://schemas.microsoft.com/office/drawing/2014/main" id="{233ADEEC-9483-89EF-196F-978EBCA8D9FB}"/>
              </a:ext>
            </a:extLst>
          </p:cNvPr>
          <p:cNvGraphicFramePr>
            <a:graphicFrameLocks noGrp="1"/>
          </p:cNvGraphicFramePr>
          <p:nvPr>
            <p:extLst>
              <p:ext uri="{D42A27DB-BD31-4B8C-83A1-F6EECF244321}">
                <p14:modId xmlns:p14="http://schemas.microsoft.com/office/powerpoint/2010/main" val="575380061"/>
              </p:ext>
            </p:extLst>
          </p:nvPr>
        </p:nvGraphicFramePr>
        <p:xfrm>
          <a:off x="702201" y="2045896"/>
          <a:ext cx="11062740" cy="4004022"/>
        </p:xfrm>
        <a:graphic>
          <a:graphicData uri="http://schemas.openxmlformats.org/drawingml/2006/table">
            <a:tbl>
              <a:tblPr firstRow="1" bandRow="1">
                <a:tableStyleId>{5C22544A-7EE6-4342-B048-85BDC9FD1C3A}</a:tableStyleId>
              </a:tblPr>
              <a:tblGrid>
                <a:gridCol w="2765685">
                  <a:extLst>
                    <a:ext uri="{9D8B030D-6E8A-4147-A177-3AD203B41FA5}">
                      <a16:colId xmlns:a16="http://schemas.microsoft.com/office/drawing/2014/main" val="252495124"/>
                    </a:ext>
                  </a:extLst>
                </a:gridCol>
                <a:gridCol w="2765685">
                  <a:extLst>
                    <a:ext uri="{9D8B030D-6E8A-4147-A177-3AD203B41FA5}">
                      <a16:colId xmlns:a16="http://schemas.microsoft.com/office/drawing/2014/main" val="3008785874"/>
                    </a:ext>
                  </a:extLst>
                </a:gridCol>
                <a:gridCol w="2765685">
                  <a:extLst>
                    <a:ext uri="{9D8B030D-6E8A-4147-A177-3AD203B41FA5}">
                      <a16:colId xmlns:a16="http://schemas.microsoft.com/office/drawing/2014/main" val="748578115"/>
                    </a:ext>
                  </a:extLst>
                </a:gridCol>
                <a:gridCol w="2765685">
                  <a:extLst>
                    <a:ext uri="{9D8B030D-6E8A-4147-A177-3AD203B41FA5}">
                      <a16:colId xmlns:a16="http://schemas.microsoft.com/office/drawing/2014/main" val="965654488"/>
                    </a:ext>
                  </a:extLst>
                </a:gridCol>
              </a:tblGrid>
              <a:tr h="1157325">
                <a:tc>
                  <a:txBody>
                    <a:bodyPr/>
                    <a:lstStyle/>
                    <a:p>
                      <a:pPr algn="ctr"/>
                      <a:r>
                        <a:rPr lang="en-US" sz="1600" dirty="0">
                          <a:solidFill>
                            <a:schemeClr val="bg1"/>
                          </a:solidFill>
                          <a:latin typeface="Calibri" panose="020F0502020204030204" pitchFamily="34" charset="0"/>
                          <a:cs typeface="Calibri" panose="020F0502020204030204" pitchFamily="34" charset="0"/>
                        </a:rPr>
                        <a:t>Digital risk visibility</a:t>
                      </a:r>
                    </a:p>
                    <a:p>
                      <a:pPr algn="ctr"/>
                      <a:r>
                        <a:rPr lang="en-US" sz="1600" dirty="0">
                          <a:solidFill>
                            <a:schemeClr val="bg1"/>
                          </a:solidFill>
                          <a:latin typeface="Calibri" panose="020F0502020204030204" pitchFamily="34" charset="0"/>
                          <a:cs typeface="Calibri" panose="020F0502020204030204" pitchFamily="34" charset="0"/>
                        </a:rPr>
                        <a:t>(% assets and apps)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600" dirty="0">
                          <a:latin typeface="Calibri" panose="020F0502020204030204" pitchFamily="34" charset="0"/>
                          <a:cs typeface="Calibri" panose="020F0502020204030204" pitchFamily="34" charset="0"/>
                        </a:rPr>
                        <a:t>Controls effectiveness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tc>
                  <a:txBody>
                    <a:bodyPr/>
                    <a:lstStyle/>
                    <a:p>
                      <a:pPr algn="ctr"/>
                      <a:r>
                        <a:rPr lang="en-US" sz="1600" dirty="0">
                          <a:latin typeface="Calibri" panose="020F0502020204030204" pitchFamily="34" charset="0"/>
                          <a:cs typeface="Calibri" panose="020F0502020204030204" pitchFamily="34" charset="0"/>
                        </a:rPr>
                        <a:t>User risk visibility</a:t>
                      </a:r>
                    </a:p>
                    <a:p>
                      <a:pPr algn="ctr"/>
                      <a:r>
                        <a:rPr lang="en-US" sz="1600" dirty="0">
                          <a:latin typeface="Calibri" panose="020F0502020204030204" pitchFamily="34" charset="0"/>
                          <a:cs typeface="Calibri" panose="020F0502020204030204" pitchFamily="34" charset="0"/>
                        </a:rPr>
                        <a:t>(% users)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600" dirty="0">
                          <a:latin typeface="Calibri" panose="020F0502020204030204" pitchFamily="34" charset="0"/>
                          <a:cs typeface="Calibri" panose="020F0502020204030204" pitchFamily="34" charset="0"/>
                        </a:rPr>
                        <a:t>Compliance risks related to cybersecurity</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948481741"/>
                  </a:ext>
                </a:extLst>
              </a:tr>
              <a:tr h="948899">
                <a:tc>
                  <a:txBody>
                    <a:bodyPr/>
                    <a:lstStyle/>
                    <a:p>
                      <a:pPr algn="ctr"/>
                      <a:r>
                        <a:rPr lang="en-US" sz="1600" b="1" dirty="0">
                          <a:solidFill>
                            <a:schemeClr val="bg1"/>
                          </a:solidFill>
                          <a:latin typeface="Calibri" panose="020F0502020204030204" pitchFamily="34" charset="0"/>
                          <a:cs typeface="Calibri" panose="020F0502020204030204" pitchFamily="34" charset="0"/>
                        </a:rPr>
                        <a:t>Mean time to mitigate vulnerabilities and </a:t>
                      </a:r>
                      <a:r>
                        <a:rPr lang="en-US" sz="1600" b="1" dirty="0" err="1">
                          <a:solidFill>
                            <a:schemeClr val="bg1"/>
                          </a:solidFill>
                          <a:latin typeface="Calibri" panose="020F0502020204030204" pitchFamily="34" charset="0"/>
                          <a:cs typeface="Calibri" panose="020F0502020204030204" pitchFamily="34" charset="0"/>
                        </a:rPr>
                        <a:t>misconfigs</a:t>
                      </a:r>
                      <a:r>
                        <a:rPr lang="en-US" sz="1600" b="1" dirty="0">
                          <a:solidFill>
                            <a:schemeClr val="bg1"/>
                          </a:solidFill>
                          <a:latin typeface="Calibri" panose="020F0502020204030204" pitchFamily="34" charset="0"/>
                          <a:cs typeface="Calibri" panose="020F0502020204030204" pitchFamily="34" charset="0"/>
                        </a:rPr>
                        <a:t> (days)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Protective policy management effectiveness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Phishing training </a:t>
                      </a:r>
                    </a:p>
                    <a:p>
                      <a:pPr algn="ctr"/>
                      <a:r>
                        <a:rPr lang="en-US" sz="1600" b="1" dirty="0">
                          <a:solidFill>
                            <a:schemeClr val="bg1"/>
                          </a:solidFill>
                          <a:latin typeface="Calibri" panose="020F0502020204030204" pitchFamily="34" charset="0"/>
                          <a:cs typeface="Calibri" panose="020F0502020204030204" pitchFamily="34" charset="0"/>
                        </a:rPr>
                        <a:t>click-throughs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3rd party risk visibility</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extLst>
                  <a:ext uri="{0D108BD9-81ED-4DB2-BD59-A6C34878D82A}">
                    <a16:rowId xmlns:a16="http://schemas.microsoft.com/office/drawing/2014/main" val="1805280466"/>
                  </a:ext>
                </a:extLst>
              </a:tr>
              <a:tr h="948899">
                <a:tc>
                  <a:txBody>
                    <a:bodyPr/>
                    <a:lstStyle/>
                    <a:p>
                      <a:pPr algn="ctr"/>
                      <a:r>
                        <a:rPr lang="en-US" sz="1600" b="1" dirty="0">
                          <a:solidFill>
                            <a:schemeClr val="bg1"/>
                          </a:solidFill>
                          <a:latin typeface="Calibri" panose="020F0502020204030204" pitchFamily="34" charset="0"/>
                          <a:cs typeface="Calibri" panose="020F0502020204030204" pitchFamily="34" charset="0"/>
                        </a:rPr>
                        <a:t># systems with high-risk vulnerabilities and </a:t>
                      </a:r>
                      <a:r>
                        <a:rPr lang="en-US" sz="1600" b="1" dirty="0" err="1">
                          <a:solidFill>
                            <a:schemeClr val="bg1"/>
                          </a:solidFill>
                          <a:latin typeface="Calibri" panose="020F0502020204030204" pitchFamily="34" charset="0"/>
                          <a:cs typeface="Calibri" panose="020F0502020204030204" pitchFamily="34" charset="0"/>
                        </a:rPr>
                        <a:t>misconfigs</a:t>
                      </a:r>
                      <a:r>
                        <a:rPr lang="en-US" sz="1600" b="1" dirty="0">
                          <a:solidFill>
                            <a:schemeClr val="bg1"/>
                          </a:solidFill>
                          <a:latin typeface="Calibri" panose="020F0502020204030204" pitchFamily="34" charset="0"/>
                          <a:cs typeface="Calibri" panose="020F0502020204030204" pitchFamily="34" charset="0"/>
                        </a:rPr>
                        <a:t>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Incident containment and remediation times (hours)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Multifactor authentication coverage</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Zero-trust deployment coverage</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extLst>
                  <a:ext uri="{0D108BD9-81ED-4DB2-BD59-A6C34878D82A}">
                    <a16:rowId xmlns:a16="http://schemas.microsoft.com/office/drawing/2014/main" val="3427097361"/>
                  </a:ext>
                </a:extLst>
              </a:tr>
              <a:tr h="948899">
                <a:tc>
                  <a:txBody>
                    <a:bodyPr/>
                    <a:lstStyle/>
                    <a:p>
                      <a:pPr algn="ctr"/>
                      <a:r>
                        <a:rPr lang="en-US" sz="1600" b="1" dirty="0">
                          <a:solidFill>
                            <a:schemeClr val="bg1"/>
                          </a:solidFill>
                          <a:latin typeface="Calibri" panose="020F0502020204030204" pitchFamily="34" charset="0"/>
                          <a:cs typeface="Calibri" panose="020F0502020204030204" pitchFamily="34" charset="0"/>
                        </a:rPr>
                        <a:t># of EOL systems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Ransomware workaround readiness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  Privileged access management</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5409"/>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Cyber risk awareness and management training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69609341"/>
                  </a:ext>
                </a:extLst>
              </a:tr>
            </a:tbl>
          </a:graphicData>
        </a:graphic>
      </p:graphicFrame>
      <p:sp>
        <p:nvSpPr>
          <p:cNvPr id="8" name="Rectangle 7">
            <a:extLst>
              <a:ext uri="{FF2B5EF4-FFF2-40B4-BE49-F238E27FC236}">
                <a16:creationId xmlns:a16="http://schemas.microsoft.com/office/drawing/2014/main" id="{01F83385-14BE-1882-790E-C01A4A2BB21B}"/>
              </a:ext>
            </a:extLst>
          </p:cNvPr>
          <p:cNvSpPr/>
          <p:nvPr/>
        </p:nvSpPr>
        <p:spPr>
          <a:xfrm>
            <a:off x="6895479" y="1405875"/>
            <a:ext cx="644577" cy="284813"/>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40D8BAE-9A8F-237B-E10E-83C6D3DD71D6}"/>
              </a:ext>
            </a:extLst>
          </p:cNvPr>
          <p:cNvSpPr/>
          <p:nvPr/>
        </p:nvSpPr>
        <p:spPr>
          <a:xfrm>
            <a:off x="9506263" y="1405875"/>
            <a:ext cx="644577" cy="284813"/>
          </a:xfrm>
          <a:prstGeom prst="rect">
            <a:avLst/>
          </a:prstGeom>
          <a:solidFill>
            <a:srgbClr val="FF540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4A17F1E-2092-8A4C-6CFD-1F4E36A9CF63}"/>
              </a:ext>
            </a:extLst>
          </p:cNvPr>
          <p:cNvSpPr txBox="1"/>
          <p:nvPr/>
        </p:nvSpPr>
        <p:spPr>
          <a:xfrm>
            <a:off x="7540056" y="1379004"/>
            <a:ext cx="950901" cy="307777"/>
          </a:xfrm>
          <a:prstGeom prst="rect">
            <a:avLst/>
          </a:prstGeom>
          <a:noFill/>
        </p:spPr>
        <p:txBody>
          <a:bodyPr wrap="none" rtlCol="0">
            <a:spAutoFit/>
          </a:bodyPr>
          <a:lstStyle/>
          <a:p>
            <a:r>
              <a:rPr lang="en-US" sz="1400" dirty="0"/>
              <a:t>cyber risk</a:t>
            </a:r>
          </a:p>
        </p:txBody>
      </p:sp>
      <p:sp>
        <p:nvSpPr>
          <p:cNvPr id="11" name="TextBox 10">
            <a:extLst>
              <a:ext uri="{FF2B5EF4-FFF2-40B4-BE49-F238E27FC236}">
                <a16:creationId xmlns:a16="http://schemas.microsoft.com/office/drawing/2014/main" id="{D0398E44-9F00-3643-3E3E-BCCA1F9F27F5}"/>
              </a:ext>
            </a:extLst>
          </p:cNvPr>
          <p:cNvSpPr txBox="1"/>
          <p:nvPr/>
        </p:nvSpPr>
        <p:spPr>
          <a:xfrm>
            <a:off x="10120860" y="1365569"/>
            <a:ext cx="1428596" cy="307777"/>
          </a:xfrm>
          <a:prstGeom prst="rect">
            <a:avLst/>
          </a:prstGeom>
          <a:noFill/>
        </p:spPr>
        <p:txBody>
          <a:bodyPr wrap="none" rtlCol="0">
            <a:spAutoFit/>
          </a:bodyPr>
          <a:lstStyle/>
          <a:p>
            <a:r>
              <a:rPr lang="en-US" sz="1400" dirty="0"/>
              <a:t>cyber resilience</a:t>
            </a:r>
          </a:p>
        </p:txBody>
      </p:sp>
      <p:sp>
        <p:nvSpPr>
          <p:cNvPr id="12" name="Google Shape;140;p6">
            <a:extLst>
              <a:ext uri="{FF2B5EF4-FFF2-40B4-BE49-F238E27FC236}">
                <a16:creationId xmlns:a16="http://schemas.microsoft.com/office/drawing/2014/main" id="{B5CEC231-E6D9-C7CF-E9A2-5AF8C2D7BC2B}"/>
              </a:ext>
            </a:extLst>
          </p:cNvPr>
          <p:cNvSpPr/>
          <p:nvPr/>
        </p:nvSpPr>
        <p:spPr>
          <a:xfrm>
            <a:off x="0" y="60570"/>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lang="en-US" b="1" kern="0" dirty="0">
                <a:solidFill>
                  <a:srgbClr val="FF0000"/>
                </a:solidFill>
                <a:latin typeface="Calibri" panose="020F0502020204030204" pitchFamily="34" charset="0"/>
                <a:cs typeface="Calibri" panose="020F0502020204030204" pitchFamily="34" charset="0"/>
                <a:sym typeface="Arial"/>
              </a:rPr>
              <a:t>use this slide or the next one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530871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33ADEEC-9483-89EF-196F-978EBCA8D9FB}"/>
              </a:ext>
            </a:extLst>
          </p:cNvPr>
          <p:cNvGraphicFramePr>
            <a:graphicFrameLocks noGrp="1"/>
          </p:cNvGraphicFramePr>
          <p:nvPr>
            <p:extLst>
              <p:ext uri="{D42A27DB-BD31-4B8C-83A1-F6EECF244321}">
                <p14:modId xmlns:p14="http://schemas.microsoft.com/office/powerpoint/2010/main" val="2448104281"/>
              </p:ext>
            </p:extLst>
          </p:nvPr>
        </p:nvGraphicFramePr>
        <p:xfrm>
          <a:off x="715155" y="2048256"/>
          <a:ext cx="11049788" cy="4001664"/>
        </p:xfrm>
        <a:graphic>
          <a:graphicData uri="http://schemas.openxmlformats.org/drawingml/2006/table">
            <a:tbl>
              <a:tblPr firstRow="1" bandRow="1">
                <a:tableStyleId>{5C22544A-7EE6-4342-B048-85BDC9FD1C3A}</a:tableStyleId>
              </a:tblPr>
              <a:tblGrid>
                <a:gridCol w="2762447">
                  <a:extLst>
                    <a:ext uri="{9D8B030D-6E8A-4147-A177-3AD203B41FA5}">
                      <a16:colId xmlns:a16="http://schemas.microsoft.com/office/drawing/2014/main" val="252495124"/>
                    </a:ext>
                  </a:extLst>
                </a:gridCol>
                <a:gridCol w="2762447">
                  <a:extLst>
                    <a:ext uri="{9D8B030D-6E8A-4147-A177-3AD203B41FA5}">
                      <a16:colId xmlns:a16="http://schemas.microsoft.com/office/drawing/2014/main" val="3008785874"/>
                    </a:ext>
                  </a:extLst>
                </a:gridCol>
                <a:gridCol w="2762447">
                  <a:extLst>
                    <a:ext uri="{9D8B030D-6E8A-4147-A177-3AD203B41FA5}">
                      <a16:colId xmlns:a16="http://schemas.microsoft.com/office/drawing/2014/main" val="748578115"/>
                    </a:ext>
                  </a:extLst>
                </a:gridCol>
                <a:gridCol w="2762447">
                  <a:extLst>
                    <a:ext uri="{9D8B030D-6E8A-4147-A177-3AD203B41FA5}">
                      <a16:colId xmlns:a16="http://schemas.microsoft.com/office/drawing/2014/main" val="965654488"/>
                    </a:ext>
                  </a:extLst>
                </a:gridCol>
              </a:tblGrid>
              <a:tr h="1000416">
                <a:tc>
                  <a:txBody>
                    <a:bodyPr/>
                    <a:lstStyle/>
                    <a:p>
                      <a:pPr algn="ctr"/>
                      <a:r>
                        <a:rPr lang="en-US" sz="1600" dirty="0">
                          <a:solidFill>
                            <a:schemeClr val="bg1"/>
                          </a:solidFill>
                          <a:latin typeface="Calibri" panose="020F0502020204030204" pitchFamily="34" charset="0"/>
                          <a:cs typeface="Calibri" panose="020F0502020204030204" pitchFamily="34" charset="0"/>
                        </a:rPr>
                        <a:t>Digital risk visibility</a:t>
                      </a:r>
                    </a:p>
                    <a:p>
                      <a:pPr algn="ctr"/>
                      <a:r>
                        <a:rPr lang="en-US" sz="1600" dirty="0">
                          <a:solidFill>
                            <a:schemeClr val="bg1"/>
                          </a:solidFill>
                          <a:latin typeface="Calibri" panose="020F0502020204030204" pitchFamily="34" charset="0"/>
                          <a:cs typeface="Calibri" panose="020F0502020204030204" pitchFamily="34" charset="0"/>
                        </a:rPr>
                        <a:t>(% assets and apps)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600" dirty="0">
                          <a:latin typeface="Calibri" panose="020F0502020204030204" pitchFamily="34" charset="0"/>
                          <a:cs typeface="Calibri" panose="020F0502020204030204" pitchFamily="34" charset="0"/>
                        </a:rPr>
                        <a:t>Controls effectiveness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600" dirty="0">
                          <a:latin typeface="Calibri" panose="020F0502020204030204" pitchFamily="34" charset="0"/>
                          <a:cs typeface="Calibri" panose="020F0502020204030204" pitchFamily="34" charset="0"/>
                        </a:rPr>
                        <a:t>User risk visibility</a:t>
                      </a:r>
                    </a:p>
                    <a:p>
                      <a:pPr algn="ctr"/>
                      <a:r>
                        <a:rPr lang="en-US" sz="1600" dirty="0">
                          <a:latin typeface="Calibri" panose="020F0502020204030204" pitchFamily="34" charset="0"/>
                          <a:cs typeface="Calibri" panose="020F0502020204030204" pitchFamily="34" charset="0"/>
                        </a:rPr>
                        <a:t>(% users)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600" dirty="0">
                          <a:latin typeface="Calibri" panose="020F0502020204030204" pitchFamily="34" charset="0"/>
                          <a:cs typeface="Calibri" panose="020F0502020204030204" pitchFamily="34" charset="0"/>
                        </a:rPr>
                        <a:t>Compliance risks related to cybersecurity</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948481741"/>
                  </a:ext>
                </a:extLst>
              </a:tr>
              <a:tr h="1000416">
                <a:tc>
                  <a:txBody>
                    <a:bodyPr/>
                    <a:lstStyle/>
                    <a:p>
                      <a:pPr algn="ctr"/>
                      <a:r>
                        <a:rPr lang="en-US" sz="1600" b="1" dirty="0">
                          <a:solidFill>
                            <a:schemeClr val="bg1"/>
                          </a:solidFill>
                          <a:latin typeface="Calibri" panose="020F0502020204030204" pitchFamily="34" charset="0"/>
                          <a:cs typeface="Calibri" panose="020F0502020204030204" pitchFamily="34" charset="0"/>
                        </a:rPr>
                        <a:t>Mean time to mitigate vulnerabilities and </a:t>
                      </a:r>
                      <a:r>
                        <a:rPr lang="en-US" sz="1600" b="1" dirty="0" err="1">
                          <a:solidFill>
                            <a:schemeClr val="bg1"/>
                          </a:solidFill>
                          <a:latin typeface="Calibri" panose="020F0502020204030204" pitchFamily="34" charset="0"/>
                          <a:cs typeface="Calibri" panose="020F0502020204030204" pitchFamily="34" charset="0"/>
                        </a:rPr>
                        <a:t>misconfigs</a:t>
                      </a:r>
                      <a:r>
                        <a:rPr lang="en-US" sz="1600" b="1" dirty="0">
                          <a:solidFill>
                            <a:schemeClr val="bg1"/>
                          </a:solidFill>
                          <a:latin typeface="Calibri" panose="020F0502020204030204" pitchFamily="34" charset="0"/>
                          <a:cs typeface="Calibri" panose="020F0502020204030204" pitchFamily="34" charset="0"/>
                        </a:rPr>
                        <a:t> (days)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Protective policy management effectiveness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Phishing training </a:t>
                      </a:r>
                    </a:p>
                    <a:p>
                      <a:pPr algn="ctr"/>
                      <a:r>
                        <a:rPr lang="en-US" sz="1600" b="1" dirty="0">
                          <a:solidFill>
                            <a:schemeClr val="bg1"/>
                          </a:solidFill>
                          <a:latin typeface="Calibri" panose="020F0502020204030204" pitchFamily="34" charset="0"/>
                          <a:cs typeface="Calibri" panose="020F0502020204030204" pitchFamily="34" charset="0"/>
                        </a:rPr>
                        <a:t>click-throughs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3rd party risk visibility</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805280466"/>
                  </a:ext>
                </a:extLst>
              </a:tr>
              <a:tr h="1000416">
                <a:tc>
                  <a:txBody>
                    <a:bodyPr/>
                    <a:lstStyle/>
                    <a:p>
                      <a:pPr algn="ctr"/>
                      <a:r>
                        <a:rPr lang="en-US" sz="1600" b="1" dirty="0">
                          <a:solidFill>
                            <a:schemeClr val="bg1"/>
                          </a:solidFill>
                          <a:latin typeface="Calibri" panose="020F0502020204030204" pitchFamily="34" charset="0"/>
                          <a:cs typeface="Calibri" panose="020F0502020204030204" pitchFamily="34" charset="0"/>
                        </a:rPr>
                        <a:t># systems with high-risk vulnerabilities and </a:t>
                      </a:r>
                      <a:r>
                        <a:rPr lang="en-US" sz="1600" b="1" dirty="0" err="1">
                          <a:solidFill>
                            <a:schemeClr val="bg1"/>
                          </a:solidFill>
                          <a:latin typeface="Calibri" panose="020F0502020204030204" pitchFamily="34" charset="0"/>
                          <a:cs typeface="Calibri" panose="020F0502020204030204" pitchFamily="34" charset="0"/>
                        </a:rPr>
                        <a:t>misconfigs</a:t>
                      </a:r>
                      <a:r>
                        <a:rPr lang="en-US" sz="1600" b="1" dirty="0">
                          <a:solidFill>
                            <a:schemeClr val="bg1"/>
                          </a:solidFill>
                          <a:latin typeface="Calibri" panose="020F0502020204030204" pitchFamily="34" charset="0"/>
                          <a:cs typeface="Calibri" panose="020F0502020204030204" pitchFamily="34" charset="0"/>
                        </a:rPr>
                        <a:t>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Incident containment and remediation times (hours)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Multifactor authentication coverage</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Zero-trust deployment coverage</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3427097361"/>
                  </a:ext>
                </a:extLst>
              </a:tr>
              <a:tr h="1000416">
                <a:tc>
                  <a:txBody>
                    <a:bodyPr/>
                    <a:lstStyle/>
                    <a:p>
                      <a:pPr algn="ctr"/>
                      <a:r>
                        <a:rPr lang="en-US" sz="1600" b="1" dirty="0">
                          <a:solidFill>
                            <a:schemeClr val="bg1"/>
                          </a:solidFill>
                          <a:latin typeface="Calibri" panose="020F0502020204030204" pitchFamily="34" charset="0"/>
                          <a:cs typeface="Calibri" panose="020F0502020204030204" pitchFamily="34" charset="0"/>
                        </a:rPr>
                        <a:t># of EOL systems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Ransomware workaround readiness</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dirty="0">
                          <a:solidFill>
                            <a:schemeClr val="bg1"/>
                          </a:solidFill>
                          <a:latin typeface="Calibri" panose="020F0502020204030204" pitchFamily="34" charset="0"/>
                          <a:cs typeface="Calibri" panose="020F0502020204030204" pitchFamily="34" charset="0"/>
                        </a:rPr>
                        <a:t>Privileged access management</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lang="en-US" sz="1600" b="1" dirty="0">
                          <a:solidFill>
                            <a:schemeClr val="bg1"/>
                          </a:solidFill>
                          <a:latin typeface="Calibri" panose="020F0502020204030204" pitchFamily="34" charset="0"/>
                          <a:cs typeface="Calibri" panose="020F0502020204030204" pitchFamily="34" charset="0"/>
                        </a:rPr>
                        <a:t>Cyber risk awareness and management training </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69609341"/>
                  </a:ext>
                </a:extLst>
              </a:tr>
            </a:tbl>
          </a:graphicData>
        </a:graphic>
      </p:graphicFrame>
      <p:sp>
        <p:nvSpPr>
          <p:cNvPr id="324" name="Google Shape;324;p17"/>
          <p:cNvSpPr txBox="1"/>
          <p:nvPr/>
        </p:nvSpPr>
        <p:spPr>
          <a:xfrm>
            <a:off x="152437" y="6405127"/>
            <a:ext cx="1099528" cy="276999"/>
          </a:xfrm>
          <a:prstGeom prst="rect">
            <a:avLst/>
          </a:prstGeom>
          <a:solidFill>
            <a:schemeClr val="accent6">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PT Sans"/>
                <a:ea typeface="PT Sans"/>
                <a:cs typeface="PT Sans"/>
                <a:sym typeface="PT Sans"/>
              </a:rPr>
              <a:t>Editable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 name="Title 1">
            <a:extLst>
              <a:ext uri="{FF2B5EF4-FFF2-40B4-BE49-F238E27FC236}">
                <a16:creationId xmlns:a16="http://schemas.microsoft.com/office/drawing/2014/main" id="{6726DDCC-4EDC-03A8-AD35-7F5105E15296}"/>
              </a:ext>
            </a:extLst>
          </p:cNvPr>
          <p:cNvSpPr>
            <a:spLocks noGrp="1"/>
          </p:cNvSpPr>
          <p:nvPr>
            <p:ph type="title"/>
          </p:nvPr>
        </p:nvSpPr>
        <p:spPr/>
        <p:txBody>
          <a:bodyPr/>
          <a:lstStyle/>
          <a:p>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Key cyber metrics </a:t>
            </a:r>
            <a:endParaRPr lang="en-US" dirty="0"/>
          </a:p>
        </p:txBody>
      </p:sp>
      <p:sp>
        <p:nvSpPr>
          <p:cNvPr id="3" name="Rectangle 2">
            <a:extLst>
              <a:ext uri="{FF2B5EF4-FFF2-40B4-BE49-F238E27FC236}">
                <a16:creationId xmlns:a16="http://schemas.microsoft.com/office/drawing/2014/main" id="{87951309-E5FD-9D72-95D7-10421FAC50A4}"/>
              </a:ext>
            </a:extLst>
          </p:cNvPr>
          <p:cNvSpPr/>
          <p:nvPr/>
        </p:nvSpPr>
        <p:spPr>
          <a:xfrm>
            <a:off x="6895479" y="1405875"/>
            <a:ext cx="644577" cy="284813"/>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DD093EC-1D0E-A70B-2A85-C6CDA51C9B75}"/>
              </a:ext>
            </a:extLst>
          </p:cNvPr>
          <p:cNvSpPr/>
          <p:nvPr/>
        </p:nvSpPr>
        <p:spPr>
          <a:xfrm>
            <a:off x="9506263" y="1405875"/>
            <a:ext cx="644577" cy="284813"/>
          </a:xfrm>
          <a:prstGeom prst="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D8636E2-3674-9302-2B3D-56C943309C2E}"/>
              </a:ext>
            </a:extLst>
          </p:cNvPr>
          <p:cNvSpPr txBox="1"/>
          <p:nvPr/>
        </p:nvSpPr>
        <p:spPr>
          <a:xfrm>
            <a:off x="7540056" y="1379004"/>
            <a:ext cx="1069524" cy="307777"/>
          </a:xfrm>
          <a:prstGeom prst="rect">
            <a:avLst/>
          </a:prstGeom>
          <a:noFill/>
        </p:spPr>
        <p:txBody>
          <a:bodyPr wrap="none" rtlCol="0">
            <a:spAutoFit/>
          </a:bodyPr>
          <a:lstStyle/>
          <a:p>
            <a:r>
              <a:rPr lang="en-US" sz="1400" dirty="0"/>
              <a:t>operational</a:t>
            </a:r>
          </a:p>
        </p:txBody>
      </p:sp>
      <p:sp>
        <p:nvSpPr>
          <p:cNvPr id="7" name="TextBox 6">
            <a:extLst>
              <a:ext uri="{FF2B5EF4-FFF2-40B4-BE49-F238E27FC236}">
                <a16:creationId xmlns:a16="http://schemas.microsoft.com/office/drawing/2014/main" id="{2727F4B5-3A30-37F2-76AF-30129AC4BF90}"/>
              </a:ext>
            </a:extLst>
          </p:cNvPr>
          <p:cNvSpPr txBox="1"/>
          <p:nvPr/>
        </p:nvSpPr>
        <p:spPr>
          <a:xfrm>
            <a:off x="10120860" y="1365569"/>
            <a:ext cx="1010213" cy="307777"/>
          </a:xfrm>
          <a:prstGeom prst="rect">
            <a:avLst/>
          </a:prstGeom>
          <a:noFill/>
        </p:spPr>
        <p:txBody>
          <a:bodyPr wrap="none" rtlCol="0">
            <a:spAutoFit/>
          </a:bodyPr>
          <a:lstStyle/>
          <a:p>
            <a:r>
              <a:rPr lang="en-US" sz="1400" dirty="0"/>
              <a:t>don’t have</a:t>
            </a:r>
          </a:p>
        </p:txBody>
      </p:sp>
      <p:sp>
        <p:nvSpPr>
          <p:cNvPr id="8" name="Google Shape;140;p6">
            <a:extLst>
              <a:ext uri="{FF2B5EF4-FFF2-40B4-BE49-F238E27FC236}">
                <a16:creationId xmlns:a16="http://schemas.microsoft.com/office/drawing/2014/main" id="{6BC6423B-4F47-EC84-667F-EA0CDDB23D87}"/>
              </a:ext>
            </a:extLst>
          </p:cNvPr>
          <p:cNvSpPr/>
          <p:nvPr/>
        </p:nvSpPr>
        <p:spPr>
          <a:xfrm>
            <a:off x="0" y="60570"/>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lang="en-US" b="1" kern="0" dirty="0">
                <a:solidFill>
                  <a:srgbClr val="FF0000"/>
                </a:solidFill>
                <a:latin typeface="Calibri" panose="020F0502020204030204" pitchFamily="34" charset="0"/>
                <a:cs typeface="Calibri" panose="020F0502020204030204" pitchFamily="34" charset="0"/>
                <a:sym typeface="Arial"/>
              </a:rPr>
              <a:t>use this slide or the previous one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971029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grpSp>
        <p:nvGrpSpPr>
          <p:cNvPr id="337" name="Google Shape;337;p16"/>
          <p:cNvGrpSpPr/>
          <p:nvPr/>
        </p:nvGrpSpPr>
        <p:grpSpPr>
          <a:xfrm>
            <a:off x="1006550" y="2004588"/>
            <a:ext cx="9844255" cy="2848824"/>
            <a:chOff x="1448830" y="2324778"/>
            <a:chExt cx="9300194" cy="2811432"/>
          </a:xfrm>
        </p:grpSpPr>
        <p:sp>
          <p:nvSpPr>
            <p:cNvPr id="338" name="Google Shape;338;p16"/>
            <p:cNvSpPr/>
            <p:nvPr/>
          </p:nvSpPr>
          <p:spPr>
            <a:xfrm>
              <a:off x="1448830" y="2393950"/>
              <a:ext cx="2018270" cy="2070100"/>
            </a:xfrm>
            <a:prstGeom prst="donut">
              <a:avLst>
                <a:gd name="adj" fmla="val 14547"/>
              </a:avLst>
            </a:prstGeom>
            <a:solidFill>
              <a:srgbClr val="BF281B"/>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39" name="Google Shape;339;p16"/>
            <p:cNvSpPr/>
            <p:nvPr/>
          </p:nvSpPr>
          <p:spPr>
            <a:xfrm>
              <a:off x="1755081" y="3162089"/>
              <a:ext cx="1329281" cy="66672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400"/>
                <a:buFont typeface="Proxima Nova"/>
                <a:buNone/>
                <a:tabLst/>
                <a:defRPr/>
              </a:pPr>
              <a:r>
                <a:rPr kumimoji="0" lang="en-US" sz="3500" b="1" i="0" u="none" strike="noStrike" kern="0" cap="none" spc="0" normalizeH="0" baseline="0" noProof="0" dirty="0">
                  <a:ln>
                    <a:noFill/>
                  </a:ln>
                  <a:solidFill>
                    <a:srgbClr val="000000"/>
                  </a:solidFill>
                  <a:effectLst/>
                  <a:uLnTx/>
                  <a:uFillTx/>
                  <a:latin typeface="Proxima Nova"/>
                  <a:ea typeface="Proxima Nova"/>
                  <a:cs typeface="Proxima Nova"/>
                  <a:sym typeface="Proxima Nova"/>
                </a:rPr>
                <a:t>$_M</a:t>
              </a:r>
              <a:endParaRPr kumimoji="0" sz="35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340" name="Google Shape;340;p16"/>
            <p:cNvSpPr/>
            <p:nvPr/>
          </p:nvSpPr>
          <p:spPr>
            <a:xfrm>
              <a:off x="2022529" y="4558382"/>
              <a:ext cx="1058424" cy="577828"/>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000"/>
                <a:buFont typeface="Proxima Nova"/>
                <a:buNone/>
                <a:tabLst/>
                <a:defRPr/>
              </a:pPr>
              <a:r>
                <a:rPr kumimoji="0" lang="en-US" sz="3000" b="1" i="0" u="none" strike="noStrike" kern="0" cap="none" spc="0" normalizeH="0" baseline="0" noProof="0">
                  <a:ln>
                    <a:noFill/>
                  </a:ln>
                  <a:solidFill>
                    <a:srgbClr val="000000"/>
                  </a:solidFill>
                  <a:effectLst/>
                  <a:uLnTx/>
                  <a:uFillTx/>
                  <a:latin typeface="Proxima Nova"/>
                  <a:ea typeface="Proxima Nova"/>
                  <a:cs typeface="Proxima Nova"/>
                  <a:sym typeface="Proxima Nova"/>
                </a:rPr>
                <a:t>Risk</a:t>
              </a:r>
              <a:endParaRPr kumimoji="0" sz="30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1" name="Google Shape;341;p16"/>
            <p:cNvSpPr/>
            <p:nvPr/>
          </p:nvSpPr>
          <p:spPr>
            <a:xfrm>
              <a:off x="5086865" y="2407023"/>
              <a:ext cx="2018270" cy="2070100"/>
            </a:xfrm>
            <a:prstGeom prst="donut">
              <a:avLst>
                <a:gd name="adj" fmla="val 14578"/>
              </a:avLst>
            </a:prstGeom>
            <a:solidFill>
              <a:srgbClr val="FF950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2" name="Google Shape;342;p16"/>
            <p:cNvSpPr/>
            <p:nvPr/>
          </p:nvSpPr>
          <p:spPr>
            <a:xfrm>
              <a:off x="5413997" y="3180463"/>
              <a:ext cx="1364006" cy="66672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400"/>
                <a:buFont typeface="Proxima Nova"/>
                <a:buNone/>
                <a:tabLst/>
                <a:defRPr/>
              </a:pPr>
              <a:r>
                <a:rPr kumimoji="0" lang="en-US" sz="3500" b="1" i="0" u="none" strike="noStrike" kern="0" cap="none" spc="0" normalizeH="0" baseline="0" noProof="0">
                  <a:ln>
                    <a:noFill/>
                  </a:ln>
                  <a:solidFill>
                    <a:srgbClr val="000000"/>
                  </a:solidFill>
                  <a:effectLst/>
                  <a:uLnTx/>
                  <a:uFillTx/>
                  <a:latin typeface="Proxima Nova"/>
                  <a:ea typeface="Proxima Nova"/>
                  <a:cs typeface="Proxima Nova"/>
                  <a:sym typeface="Proxima Nova"/>
                </a:rPr>
                <a:t>_%</a:t>
              </a:r>
              <a:endParaRPr kumimoji="0" sz="35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3" name="Google Shape;343;p16"/>
            <p:cNvSpPr/>
            <p:nvPr/>
          </p:nvSpPr>
          <p:spPr>
            <a:xfrm>
              <a:off x="5045205" y="4555287"/>
              <a:ext cx="2183521" cy="577828"/>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000"/>
                <a:buFont typeface="Proxima Nova"/>
                <a:buNone/>
                <a:tabLst/>
                <a:defRPr/>
              </a:pPr>
              <a:r>
                <a:rPr kumimoji="0" lang="en-US" sz="3000" b="1" i="0" u="none" strike="noStrike" kern="0" cap="none" spc="0" normalizeH="0" baseline="0" noProof="0">
                  <a:ln>
                    <a:noFill/>
                  </a:ln>
                  <a:solidFill>
                    <a:srgbClr val="000000"/>
                  </a:solidFill>
                  <a:effectLst/>
                  <a:uLnTx/>
                  <a:uFillTx/>
                  <a:latin typeface="Proxima Nova"/>
                  <a:ea typeface="Proxima Nova"/>
                  <a:cs typeface="Proxima Nova"/>
                  <a:sym typeface="Proxima Nova"/>
                </a:rPr>
                <a:t>Likelihood</a:t>
              </a:r>
              <a:endParaRPr kumimoji="0" sz="30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4" name="Google Shape;344;p16"/>
            <p:cNvSpPr/>
            <p:nvPr/>
          </p:nvSpPr>
          <p:spPr>
            <a:xfrm rot="10548225">
              <a:off x="5073667" y="2396771"/>
              <a:ext cx="2044015" cy="2081855"/>
            </a:xfrm>
            <a:prstGeom prst="blockArc">
              <a:avLst>
                <a:gd name="adj1" fmla="val 14649422"/>
                <a:gd name="adj2" fmla="val 5364374"/>
                <a:gd name="adj3" fmla="val 15066"/>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5" name="Google Shape;345;p16"/>
            <p:cNvSpPr/>
            <p:nvPr/>
          </p:nvSpPr>
          <p:spPr>
            <a:xfrm>
              <a:off x="8730754" y="2324778"/>
              <a:ext cx="2018270" cy="2070100"/>
            </a:xfrm>
            <a:prstGeom prst="donut">
              <a:avLst>
                <a:gd name="adj" fmla="val 12951"/>
              </a:avLst>
            </a:prstGeom>
            <a:solidFill>
              <a:srgbClr val="BF281B"/>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6" name="Google Shape;346;p16"/>
            <p:cNvSpPr/>
            <p:nvPr/>
          </p:nvSpPr>
          <p:spPr>
            <a:xfrm>
              <a:off x="9075250" y="3098218"/>
              <a:ext cx="1329281" cy="66672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400"/>
                <a:buFont typeface="Proxima Nova"/>
                <a:buNone/>
                <a:tabLst/>
                <a:defRPr/>
              </a:pPr>
              <a:r>
                <a:rPr kumimoji="0" lang="en-US" sz="3500" b="1" i="0" u="none" strike="noStrike" kern="0" cap="none" spc="0" normalizeH="0" baseline="0" noProof="0">
                  <a:ln>
                    <a:noFill/>
                  </a:ln>
                  <a:solidFill>
                    <a:srgbClr val="000000"/>
                  </a:solidFill>
                  <a:effectLst/>
                  <a:uLnTx/>
                  <a:uFillTx/>
                  <a:latin typeface="Proxima Nova"/>
                  <a:ea typeface="Proxima Nova"/>
                  <a:cs typeface="Proxima Nova"/>
                  <a:sym typeface="Proxima Nova"/>
                </a:rPr>
                <a:t>$_M</a:t>
              </a:r>
              <a:endParaRPr kumimoji="0" sz="35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7" name="Google Shape;347;p16"/>
            <p:cNvSpPr/>
            <p:nvPr/>
          </p:nvSpPr>
          <p:spPr>
            <a:xfrm>
              <a:off x="8931449" y="4550617"/>
              <a:ext cx="1602452" cy="577828"/>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2000"/>
                <a:buFont typeface="Proxima Nova"/>
                <a:buNone/>
                <a:tabLst/>
                <a:defRPr/>
              </a:pPr>
              <a:r>
                <a:rPr kumimoji="0" lang="en-US" sz="3000" b="1" i="0" u="none" strike="noStrike" kern="0" cap="none" spc="0" normalizeH="0" baseline="0" noProof="0">
                  <a:ln>
                    <a:noFill/>
                  </a:ln>
                  <a:solidFill>
                    <a:srgbClr val="000000"/>
                  </a:solidFill>
                  <a:effectLst/>
                  <a:uLnTx/>
                  <a:uFillTx/>
                  <a:latin typeface="Proxima Nova"/>
                  <a:ea typeface="Proxima Nova"/>
                  <a:cs typeface="Proxima Nova"/>
                  <a:sym typeface="Proxima Nova"/>
                </a:rPr>
                <a:t>Impact</a:t>
              </a:r>
              <a:endParaRPr kumimoji="0" sz="30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8" name="Google Shape;348;p16"/>
            <p:cNvSpPr/>
            <p:nvPr/>
          </p:nvSpPr>
          <p:spPr>
            <a:xfrm>
              <a:off x="3730752" y="3167390"/>
              <a:ext cx="932688" cy="536293"/>
            </a:xfrm>
            <a:prstGeom prst="mathEqual">
              <a:avLst>
                <a:gd name="adj1" fmla="val 23520"/>
                <a:gd name="adj2" fmla="val 11760"/>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349" name="Google Shape;349;p16"/>
            <p:cNvSpPr/>
            <p:nvPr/>
          </p:nvSpPr>
          <p:spPr>
            <a:xfrm>
              <a:off x="7531928" y="3021293"/>
              <a:ext cx="713232" cy="815414"/>
            </a:xfrm>
            <a:prstGeom prst="mathMultiply">
              <a:avLst>
                <a:gd name="adj1" fmla="val 23520"/>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350" name="Google Shape;350;p16"/>
          <p:cNvSpPr txBox="1"/>
          <p:nvPr/>
        </p:nvSpPr>
        <p:spPr>
          <a:xfrm>
            <a:off x="8379740" y="3302262"/>
            <a:ext cx="429926"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a:ln>
                  <a:noFill/>
                </a:ln>
                <a:solidFill>
                  <a:srgbClr val="FFFFFF"/>
                </a:solidFill>
                <a:effectLst/>
                <a:uLnTx/>
                <a:uFillTx/>
                <a:latin typeface="Calibri"/>
                <a:ea typeface="Calibri"/>
                <a:cs typeface="Calibri"/>
                <a:sym typeface="Calibri"/>
              </a:rPr>
              <a:t>$M</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51" name="Google Shape;351;p16"/>
          <p:cNvSpPr txBox="1"/>
          <p:nvPr/>
        </p:nvSpPr>
        <p:spPr>
          <a:xfrm>
            <a:off x="711141" y="5561088"/>
            <a:ext cx="10515600" cy="492412"/>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There is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___% chance</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that we will have an impact of </a:t>
            </a: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$___ M</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from a cybersecurity event this year.</a:t>
            </a:r>
            <a:r>
              <a:rPr kumimoji="0" lang="en-US" sz="2000" b="0" i="0" u="none" strike="noStrike" kern="0" cap="none" spc="0" normalizeH="0" baseline="0" noProof="0" dirty="0">
                <a:ln>
                  <a:noFill/>
                </a:ln>
                <a:solidFill>
                  <a:srgbClr val="FFFFFF"/>
                </a:solidFill>
                <a:effectLst/>
                <a:uLnTx/>
                <a:uFillTx/>
                <a:latin typeface="Calibri"/>
                <a:ea typeface="Calibri"/>
                <a:cs typeface="Calibri"/>
                <a:sym typeface="Calibri"/>
              </a:rPr>
              <a:t> </a:t>
            </a:r>
            <a:endParaRPr kumimoji="0" sz="2000" b="0" i="0" u="none" strike="noStrike" kern="0" cap="none" spc="0" normalizeH="0" baseline="0" noProof="0" dirty="0">
              <a:ln>
                <a:noFill/>
              </a:ln>
              <a:solidFill>
                <a:srgbClr val="000000"/>
              </a:solidFill>
              <a:effectLst/>
              <a:uLnTx/>
              <a:uFillTx/>
              <a:latin typeface="Arial"/>
              <a:cs typeface="Arial"/>
              <a:sym typeface="Arial"/>
            </a:endParaRPr>
          </a:p>
        </p:txBody>
      </p:sp>
      <p:sp>
        <p:nvSpPr>
          <p:cNvPr id="352" name="Google Shape;352;p16"/>
          <p:cNvSpPr txBox="1"/>
          <p:nvPr/>
        </p:nvSpPr>
        <p:spPr>
          <a:xfrm>
            <a:off x="152437" y="6405127"/>
            <a:ext cx="1099500" cy="276900"/>
          </a:xfrm>
          <a:prstGeom prst="rect">
            <a:avLst/>
          </a:prstGeom>
          <a:solidFill>
            <a:schemeClr val="accent6">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PT Sans"/>
                <a:ea typeface="PT Sans"/>
                <a:cs typeface="PT Sans"/>
                <a:sym typeface="PT Sans"/>
              </a:rPr>
              <a:t>Editable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 name="Title 1">
            <a:extLst>
              <a:ext uri="{FF2B5EF4-FFF2-40B4-BE49-F238E27FC236}">
                <a16:creationId xmlns:a16="http://schemas.microsoft.com/office/drawing/2014/main" id="{5850F20C-4FCF-C1AC-FAD4-CD5ED0C58691}"/>
              </a:ext>
            </a:extLst>
          </p:cNvPr>
          <p:cNvSpPr>
            <a:spLocks noGrp="1"/>
          </p:cNvSpPr>
          <p:nvPr>
            <p:ph type="title"/>
          </p:nvPr>
        </p:nvSpPr>
        <p:spPr>
          <a:xfrm>
            <a:off x="667435" y="357253"/>
            <a:ext cx="10515600" cy="1325563"/>
          </a:xfrm>
        </p:spPr>
        <p:txBody>
          <a:bodyPr/>
          <a:lstStyle/>
          <a:p>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Our cyber </a:t>
            </a:r>
            <a:r>
              <a:rPr lang="en-US" dirty="0">
                <a:solidFill>
                  <a:srgbClr val="000000"/>
                </a:solidFill>
                <a:latin typeface="Calibri" panose="020F0502020204030204" pitchFamily="34" charset="0"/>
                <a:cs typeface="Calibri" panose="020F0502020204030204" pitchFamily="34" charset="0"/>
                <a:sym typeface="Arial"/>
              </a:rPr>
              <a:t>r</a:t>
            </a:r>
            <a:r>
              <a:rPr kumimoji="0" lang="en-US" sz="4400" b="1"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isk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g2b64e65d94b_0_6"/>
          <p:cNvSpPr txBox="1"/>
          <p:nvPr/>
        </p:nvSpPr>
        <p:spPr>
          <a:xfrm>
            <a:off x="1060174" y="2678510"/>
            <a:ext cx="2959200" cy="13257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90000"/>
              </a:lnSpc>
              <a:spcBef>
                <a:spcPts val="0"/>
              </a:spcBef>
              <a:spcAft>
                <a:spcPts val="0"/>
              </a:spcAft>
              <a:buClr>
                <a:srgbClr val="FFFFFF"/>
              </a:buClr>
              <a:buSzPts val="4400"/>
              <a:buFont typeface="Calibri"/>
              <a:buNone/>
              <a:tabLst/>
              <a:defRPr/>
            </a:pPr>
            <a:r>
              <a:rPr kumimoji="0" lang="en-US" sz="5400" b="1" i="0" u="none" strike="noStrike" kern="0" cap="none" spc="0" normalizeH="0" baseline="0" noProof="0" dirty="0">
                <a:ln>
                  <a:noFill/>
                </a:ln>
                <a:solidFill>
                  <a:srgbClr val="000000"/>
                </a:solidFill>
                <a:effectLst/>
                <a:uLnTx/>
                <a:uFillTx/>
                <a:latin typeface="Calibri"/>
                <a:ea typeface="Calibri"/>
                <a:cs typeface="Calibri"/>
                <a:sym typeface="Calibri"/>
              </a:rPr>
              <a:t>Agenda</a:t>
            </a:r>
            <a:endParaRPr kumimoji="0" sz="14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358" name="Google Shape;358;g2b64e65d94b_0_6"/>
          <p:cNvSpPr/>
          <p:nvPr/>
        </p:nvSpPr>
        <p:spPr>
          <a:xfrm>
            <a:off x="5395658" y="11875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a:ea typeface="Calibri"/>
              <a:cs typeface="Calibri"/>
              <a:sym typeface="Calibri"/>
            </a:endParaRPr>
          </a:p>
        </p:txBody>
      </p:sp>
      <p:sp>
        <p:nvSpPr>
          <p:cNvPr id="359" name="Google Shape;359;g2b64e65d94b_0_6"/>
          <p:cNvSpPr/>
          <p:nvPr/>
        </p:nvSpPr>
        <p:spPr>
          <a:xfrm>
            <a:off x="5395658" y="24194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a:ea typeface="Calibri"/>
              <a:cs typeface="Calibri"/>
              <a:sym typeface="Calibri"/>
            </a:endParaRPr>
          </a:p>
        </p:txBody>
      </p:sp>
      <p:sp>
        <p:nvSpPr>
          <p:cNvPr id="360" name="Google Shape;360;g2b64e65d94b_0_6"/>
          <p:cNvSpPr/>
          <p:nvPr/>
        </p:nvSpPr>
        <p:spPr>
          <a:xfrm>
            <a:off x="5395658" y="3613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662383"/>
              </a:solidFill>
              <a:effectLst/>
              <a:uLnTx/>
              <a:uFillTx/>
              <a:latin typeface="Calibri"/>
              <a:ea typeface="Calibri"/>
              <a:cs typeface="Calibri"/>
              <a:sym typeface="Calibri"/>
            </a:endParaRPr>
          </a:p>
        </p:txBody>
      </p:sp>
      <p:sp>
        <p:nvSpPr>
          <p:cNvPr id="361" name="Google Shape;361;g2b64e65d94b_0_6"/>
          <p:cNvSpPr txBox="1"/>
          <p:nvPr/>
        </p:nvSpPr>
        <p:spPr>
          <a:xfrm>
            <a:off x="5550439" y="25071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400" b="1" i="0" u="none" strike="noStrike" kern="0" cap="none" spc="0" normalizeH="0" baseline="0" noProof="0">
                <a:ln>
                  <a:noFill/>
                </a:ln>
                <a:solidFill>
                  <a:srgbClr val="7130A1"/>
                </a:solidFill>
                <a:effectLst/>
                <a:uLnTx/>
                <a:uFillTx/>
                <a:latin typeface="Arial"/>
                <a:cs typeface="Arial"/>
                <a:sym typeface="Arial"/>
              </a:rPr>
              <a:t>Risk Landscape Update</a:t>
            </a:r>
            <a:endParaRPr kumimoji="0" sz="1400" b="0" i="0" u="none" strike="noStrike" kern="0" cap="none" spc="0" normalizeH="0" baseline="0" noProof="0">
              <a:ln>
                <a:noFill/>
              </a:ln>
              <a:solidFill>
                <a:srgbClr val="7130A1"/>
              </a:solidFill>
              <a:effectLst/>
              <a:uLnTx/>
              <a:uFillTx/>
              <a:latin typeface="Arial"/>
              <a:cs typeface="Arial"/>
              <a:sym typeface="Arial"/>
            </a:endParaRPr>
          </a:p>
        </p:txBody>
      </p:sp>
      <p:sp>
        <p:nvSpPr>
          <p:cNvPr id="362" name="Google Shape;362;g2b64e65d94b_0_6"/>
          <p:cNvSpPr txBox="1"/>
          <p:nvPr/>
        </p:nvSpPr>
        <p:spPr>
          <a:xfrm>
            <a:off x="5653627" y="3700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400" b="1" i="0" u="none" strike="noStrike" kern="0" cap="none" spc="0" normalizeH="0" baseline="0" noProof="0">
                <a:ln>
                  <a:noFill/>
                </a:ln>
                <a:solidFill>
                  <a:srgbClr val="7130A1"/>
                </a:solidFill>
                <a:effectLst/>
                <a:uLnTx/>
                <a:uFillTx/>
                <a:latin typeface="Arial"/>
                <a:cs typeface="Arial"/>
                <a:sym typeface="Arial"/>
              </a:rPr>
              <a:t>Cyber Risk Metrics</a:t>
            </a:r>
            <a:endParaRPr kumimoji="0" sz="1400" b="0" i="0" u="none" strike="noStrike" kern="0" cap="none" spc="0" normalizeH="0" baseline="0" noProof="0">
              <a:ln>
                <a:noFill/>
              </a:ln>
              <a:solidFill>
                <a:srgbClr val="7130A1"/>
              </a:solidFill>
              <a:effectLst/>
              <a:uLnTx/>
              <a:uFillTx/>
              <a:latin typeface="Arial"/>
              <a:cs typeface="Arial"/>
              <a:sym typeface="Arial"/>
            </a:endParaRPr>
          </a:p>
        </p:txBody>
      </p:sp>
      <p:sp>
        <p:nvSpPr>
          <p:cNvPr id="363" name="Google Shape;363;g2b64e65d94b_0_6"/>
          <p:cNvSpPr txBox="1"/>
          <p:nvPr/>
        </p:nvSpPr>
        <p:spPr>
          <a:xfrm>
            <a:off x="5550439" y="1436803"/>
            <a:ext cx="4711800" cy="539700"/>
          </a:xfrm>
          <a:prstGeom prst="rect">
            <a:avLst/>
          </a:prstGeom>
          <a:noFill/>
          <a:ln>
            <a:noFill/>
          </a:ln>
        </p:spPr>
        <p:txBody>
          <a:bodyPr spcFirstLastPara="1" wrap="square" lIns="91425" tIns="45700" rIns="91425" bIns="45700" anchor="ctr" anchorCtr="0">
            <a:normAutofit/>
          </a:bodyPr>
          <a:lstStyle/>
          <a:p>
            <a:pPr marL="114300" marR="0" lvl="0" indent="0" algn="ctr" defTabSz="914400" rtl="0" eaLnBrk="1" fontAlgn="auto" latinLnBrk="0" hangingPunct="1">
              <a:lnSpc>
                <a:spcPct val="90000"/>
              </a:lnSpc>
              <a:spcBef>
                <a:spcPts val="0"/>
              </a:spcBef>
              <a:spcAft>
                <a:spcPts val="0"/>
              </a:spcAft>
              <a:buClr>
                <a:srgbClr val="FFFFFF"/>
              </a:buClr>
              <a:buSzPts val="2400"/>
              <a:buFont typeface="Arial"/>
              <a:buNone/>
              <a:tabLst/>
              <a:defRPr/>
            </a:pPr>
            <a:r>
              <a:rPr kumimoji="0" lang="en-US" sz="2400" b="1" i="0" u="none" strike="noStrike" kern="0" cap="none" spc="0" normalizeH="0" baseline="0" noProof="0">
                <a:ln>
                  <a:noFill/>
                </a:ln>
                <a:solidFill>
                  <a:srgbClr val="7030A0"/>
                </a:solidFill>
                <a:effectLst/>
                <a:uLnTx/>
                <a:uFillTx/>
                <a:latin typeface="Arial"/>
                <a:cs typeface="Arial"/>
                <a:sym typeface="Arial"/>
              </a:rPr>
              <a:t>Last Update to Board</a:t>
            </a:r>
            <a:endParaRPr kumimoji="0" sz="1400" b="0" i="0" u="none" strike="noStrike" kern="0" cap="none" spc="0" normalizeH="0" baseline="0" noProof="0">
              <a:ln>
                <a:noFill/>
              </a:ln>
              <a:solidFill>
                <a:srgbClr val="7030A0"/>
              </a:solidFill>
              <a:effectLst/>
              <a:uLnTx/>
              <a:uFillTx/>
              <a:latin typeface="Arial"/>
              <a:cs typeface="Arial"/>
              <a:sym typeface="Arial"/>
            </a:endParaRPr>
          </a:p>
        </p:txBody>
      </p:sp>
      <p:sp>
        <p:nvSpPr>
          <p:cNvPr id="364" name="Google Shape;364;g2b64e65d94b_0_6"/>
          <p:cNvSpPr/>
          <p:nvPr/>
        </p:nvSpPr>
        <p:spPr>
          <a:xfrm>
            <a:off x="5395658" y="4756265"/>
            <a:ext cx="5054700" cy="1016100"/>
          </a:xfrm>
          <a:prstGeom prst="rect">
            <a:avLst/>
          </a:prstGeom>
          <a:solidFill>
            <a:srgbClr val="662383"/>
          </a:solidFill>
          <a:ln w="1905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65" name="Google Shape;365;g2b64e65d94b_0_6"/>
          <p:cNvSpPr txBox="1"/>
          <p:nvPr/>
        </p:nvSpPr>
        <p:spPr>
          <a:xfrm>
            <a:off x="5653627" y="4843974"/>
            <a:ext cx="4538700" cy="840600"/>
          </a:xfrm>
          <a:prstGeom prst="rect">
            <a:avLst/>
          </a:prstGeom>
          <a:noFill/>
          <a:ln>
            <a:solidFill>
              <a:srgbClr val="662383"/>
            </a:solid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400" b="1" i="0" u="none" strike="noStrike" kern="0" cap="none" spc="0" normalizeH="0" baseline="0" noProof="0">
                <a:ln>
                  <a:noFill/>
                </a:ln>
                <a:solidFill>
                  <a:srgbClr val="FFFFFF"/>
                </a:solidFill>
                <a:effectLst/>
                <a:uLnTx/>
                <a:uFillTx/>
                <a:latin typeface="Arial"/>
                <a:cs typeface="Arial"/>
                <a:sym typeface="Arial"/>
              </a:rPr>
              <a:t>Special topic</a:t>
            </a:r>
            <a:endParaRPr kumimoji="0" sz="1400" b="0" i="0" u="none" strike="noStrike" kern="0" cap="none" spc="0" normalizeH="0" baseline="0" noProof="0">
              <a:ln>
                <a:noFill/>
              </a:ln>
              <a:solidFill>
                <a:srgbClr val="FFFFFF"/>
              </a:solidFill>
              <a:effectLst/>
              <a:uLnTx/>
              <a:uFillTx/>
              <a:latin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2"/>
          <p:cNvSpPr txBox="1"/>
          <p:nvPr/>
        </p:nvSpPr>
        <p:spPr>
          <a:xfrm>
            <a:off x="275425" y="336855"/>
            <a:ext cx="10515600" cy="992700"/>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Special topic: The SEC cybersecurity rule</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2" name="Google Shape;372;p22"/>
          <p:cNvSpPr txBox="1"/>
          <p:nvPr/>
        </p:nvSpPr>
        <p:spPr>
          <a:xfrm>
            <a:off x="548643" y="1905461"/>
            <a:ext cx="6066000" cy="378561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Our annual 10-K on cybersecurity rule provides basic context on risk management</a:t>
            </a: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Our goal is to build a system for materiality determination </a:t>
            </a:r>
            <a:r>
              <a:rPr kumimoji="0" lang="en-US" sz="2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based on our own data</a:t>
            </a:r>
            <a:endParaRPr kumimoji="0" sz="2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The system will provide a framework for managing the </a:t>
            </a:r>
            <a:r>
              <a:rPr lang="en-US" sz="2400" kern="0" dirty="0">
                <a:solidFill>
                  <a:srgbClr val="000000"/>
                </a:solidFill>
                <a:latin typeface="Calibri" panose="020F0502020204030204" pitchFamily="34" charset="0"/>
                <a:cs typeface="Calibri" panose="020F0502020204030204" pitchFamily="34" charset="0"/>
                <a:sym typeface="Arial"/>
              </a:rPr>
              <a:t>infosec program and providing </a:t>
            </a:r>
            <a:r>
              <a:rPr kumimoji="0" lang="en-US"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disclosures to cyber governance team </a:t>
            </a: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endParaRPr kumimoji="0" sz="2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pic>
        <p:nvPicPr>
          <p:cNvPr id="13" name="Picture 12">
            <a:extLst>
              <a:ext uri="{FF2B5EF4-FFF2-40B4-BE49-F238E27FC236}">
                <a16:creationId xmlns:a16="http://schemas.microsoft.com/office/drawing/2014/main" id="{5718A59F-67E5-DA87-97FE-2720298A2EBB}"/>
              </a:ext>
            </a:extLst>
          </p:cNvPr>
          <p:cNvPicPr>
            <a:picLocks noChangeAspect="1"/>
          </p:cNvPicPr>
          <p:nvPr/>
        </p:nvPicPr>
        <p:blipFill>
          <a:blip r:embed="rId3"/>
          <a:stretch>
            <a:fillRect/>
          </a:stretch>
        </p:blipFill>
        <p:spPr>
          <a:xfrm>
            <a:off x="7456715" y="1642943"/>
            <a:ext cx="4186642" cy="45242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5"/>
        <p:cNvGrpSpPr/>
        <p:nvPr/>
      </p:nvGrpSpPr>
      <p:grpSpPr>
        <a:xfrm>
          <a:off x="0" y="0"/>
          <a:ext cx="0" cy="0"/>
          <a:chOff x="0" y="0"/>
          <a:chExt cx="0" cy="0"/>
        </a:xfrm>
      </p:grpSpPr>
      <p:sp>
        <p:nvSpPr>
          <p:cNvPr id="106" name="Google Shape;106;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Calibri"/>
                <a:ea typeface="Calibri"/>
                <a:cs typeface="Calibri"/>
                <a:sym typeface="Calibri"/>
              </a:rPr>
              <a:t>Using this Presentation Template</a:t>
            </a:r>
            <a:endParaRPr dirty="0"/>
          </a:p>
        </p:txBody>
      </p:sp>
      <p:sp>
        <p:nvSpPr>
          <p:cNvPr id="107" name="Google Shape;107;p2"/>
          <p:cNvSpPr txBox="1">
            <a:spLocks noGrp="1"/>
          </p:cNvSpPr>
          <p:nvPr>
            <p:ph type="body" idx="1"/>
          </p:nvPr>
        </p:nvSpPr>
        <p:spPr>
          <a:prstGeom prst="rect">
            <a:avLst/>
          </a:prstGeom>
          <a:noFill/>
          <a:ln>
            <a:noFill/>
          </a:ln>
        </p:spPr>
        <p:txBody>
          <a:bodyPr spcFirstLastPara="1" wrap="square" lIns="91425" tIns="45700" rIns="91425" bIns="45700" anchor="t" anchorCtr="0">
            <a:normAutofit fontScale="85000" lnSpcReduction="20000"/>
          </a:bodyPr>
          <a:lstStyle/>
          <a:p>
            <a:pPr marL="114300" lvl="0" indent="0" algn="l" rtl="0">
              <a:lnSpc>
                <a:spcPct val="100000"/>
              </a:lnSpc>
              <a:spcBef>
                <a:spcPts val="0"/>
              </a:spcBef>
              <a:spcAft>
                <a:spcPts val="0"/>
              </a:spcAft>
              <a:buClr>
                <a:schemeClr val="dk1"/>
              </a:buClr>
              <a:buSzPts val="2000"/>
              <a:buNone/>
            </a:pPr>
            <a:r>
              <a:rPr lang="en-US" sz="2200" dirty="0">
                <a:latin typeface="Calibri"/>
                <a:ea typeface="Calibri"/>
                <a:cs typeface="Calibri"/>
                <a:sym typeface="Calibri"/>
              </a:rPr>
              <a:t>This presentation template will help you organize your presentation to the board of directors (or the board audit committee). If you are a new CISO and presenting to your Board for the first time, you should use a variation of this template which can be downloaded </a:t>
            </a:r>
            <a:r>
              <a:rPr lang="en-US" sz="2200" u="sng" dirty="0">
                <a:solidFill>
                  <a:srgbClr val="0070C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here</a:t>
            </a:r>
            <a:r>
              <a:rPr lang="en-US" sz="2200" dirty="0">
                <a:latin typeface="Calibri"/>
                <a:ea typeface="Calibri"/>
                <a:cs typeface="Calibri"/>
                <a:sym typeface="Calibri"/>
              </a:rPr>
              <a:t>. </a:t>
            </a:r>
            <a:endParaRPr sz="2200" dirty="0"/>
          </a:p>
          <a:p>
            <a:pPr marL="114300" lvl="0" indent="0" algn="l" rtl="0">
              <a:lnSpc>
                <a:spcPct val="100000"/>
              </a:lnSpc>
              <a:spcBef>
                <a:spcPts val="1000"/>
              </a:spcBef>
              <a:spcAft>
                <a:spcPts val="0"/>
              </a:spcAft>
              <a:buClr>
                <a:schemeClr val="dk1"/>
              </a:buClr>
              <a:buSzPts val="2000"/>
              <a:buNone/>
            </a:pPr>
            <a:endParaRPr sz="2200" dirty="0">
              <a:latin typeface="Calibri"/>
              <a:ea typeface="Calibri"/>
              <a:cs typeface="Calibri"/>
              <a:sym typeface="Calibri"/>
            </a:endParaRPr>
          </a:p>
          <a:p>
            <a:pPr marL="114300" lvl="0" indent="0" algn="l" rtl="0">
              <a:lnSpc>
                <a:spcPct val="100000"/>
              </a:lnSpc>
              <a:spcBef>
                <a:spcPts val="1000"/>
              </a:spcBef>
              <a:spcAft>
                <a:spcPts val="0"/>
              </a:spcAft>
              <a:buClr>
                <a:schemeClr val="dk1"/>
              </a:buClr>
              <a:buSzPts val="2000"/>
              <a:buNone/>
            </a:pPr>
            <a:r>
              <a:rPr lang="en-US" sz="2200" dirty="0">
                <a:latin typeface="Calibri"/>
                <a:ea typeface="Calibri"/>
                <a:cs typeface="Calibri"/>
                <a:sym typeface="Calibri"/>
              </a:rPr>
              <a:t>Directions</a:t>
            </a:r>
            <a:endParaRPr sz="2200" dirty="0"/>
          </a:p>
          <a:p>
            <a:pPr marL="630238" lvl="0" indent="-228600" algn="l" rtl="0">
              <a:lnSpc>
                <a:spcPct val="80000"/>
              </a:lnSpc>
              <a:spcBef>
                <a:spcPts val="1000"/>
              </a:spcBef>
              <a:spcAft>
                <a:spcPts val="0"/>
              </a:spcAft>
              <a:buClr>
                <a:schemeClr val="dk1"/>
              </a:buClr>
              <a:buSzPts val="2000"/>
              <a:buFont typeface="Noto Sans Symbols"/>
              <a:buChar char="▪"/>
            </a:pPr>
            <a:r>
              <a:rPr lang="en-US" sz="2200" dirty="0">
                <a:latin typeface="Calibri"/>
                <a:ea typeface="Calibri"/>
                <a:cs typeface="Calibri"/>
                <a:sym typeface="Calibri"/>
              </a:rPr>
              <a:t>The core presentation is </a:t>
            </a:r>
            <a:r>
              <a:rPr lang="en-US" sz="2200" u="sng" dirty="0">
                <a:solidFill>
                  <a:schemeClr val="hlink"/>
                </a:solidFill>
                <a:latin typeface="Calibri"/>
                <a:ea typeface="Calibri"/>
                <a:cs typeface="Calibri"/>
                <a:sym typeface="Calibri"/>
                <a:hlinkClick r:id="rId4" action="ppaction://hlinksldjump"/>
              </a:rPr>
              <a:t>Slides 8-20</a:t>
            </a:r>
            <a:r>
              <a:rPr lang="en-US" sz="2200" dirty="0">
                <a:latin typeface="Calibri"/>
                <a:ea typeface="Calibri"/>
                <a:cs typeface="Calibri"/>
                <a:sym typeface="Calibri"/>
              </a:rPr>
              <a:t>. Other slides contain instructions and additional materials.    </a:t>
            </a:r>
            <a:endParaRPr sz="2200" dirty="0"/>
          </a:p>
          <a:p>
            <a:pPr marL="630238" lvl="0" indent="-228600" algn="l" rtl="0">
              <a:lnSpc>
                <a:spcPct val="80000"/>
              </a:lnSpc>
              <a:spcBef>
                <a:spcPts val="1600"/>
              </a:spcBef>
              <a:spcAft>
                <a:spcPts val="0"/>
              </a:spcAft>
              <a:buClr>
                <a:schemeClr val="dk1"/>
              </a:buClr>
              <a:buSzPts val="2000"/>
              <a:buFont typeface="Noto Sans Symbols"/>
              <a:buChar char="▪"/>
            </a:pPr>
            <a:r>
              <a:rPr lang="en-US" sz="2200" dirty="0">
                <a:latin typeface="Calibri"/>
                <a:ea typeface="Calibri"/>
                <a:cs typeface="Calibri"/>
                <a:sym typeface="Calibri"/>
              </a:rPr>
              <a:t>Customize these slides based on the unique context of your organization and industry.</a:t>
            </a:r>
            <a:endParaRPr sz="2200" dirty="0"/>
          </a:p>
          <a:p>
            <a:pPr marL="630238" lvl="0" indent="-228600" algn="l" rtl="0">
              <a:lnSpc>
                <a:spcPct val="80000"/>
              </a:lnSpc>
              <a:spcBef>
                <a:spcPts val="1600"/>
              </a:spcBef>
              <a:spcAft>
                <a:spcPts val="0"/>
              </a:spcAft>
              <a:buClr>
                <a:schemeClr val="dk1"/>
              </a:buClr>
              <a:buSzPts val="2000"/>
              <a:buFont typeface="Noto Sans Symbols"/>
              <a:buChar char="▪"/>
            </a:pPr>
            <a:r>
              <a:rPr lang="en-US" sz="2200" dirty="0">
                <a:latin typeface="Calibri"/>
                <a:ea typeface="Calibri"/>
                <a:cs typeface="Calibri"/>
                <a:sym typeface="Calibri"/>
              </a:rPr>
              <a:t>Look out for the                      box to know which visualizations are modifiable.  </a:t>
            </a:r>
            <a:endParaRPr sz="2200" dirty="0"/>
          </a:p>
          <a:p>
            <a:pPr marL="630238" lvl="0" indent="-228600" algn="l" rtl="0">
              <a:lnSpc>
                <a:spcPct val="80000"/>
              </a:lnSpc>
              <a:spcBef>
                <a:spcPts val="1600"/>
              </a:spcBef>
              <a:spcAft>
                <a:spcPts val="0"/>
              </a:spcAft>
              <a:buClr>
                <a:schemeClr val="dk1"/>
              </a:buClr>
              <a:buSzPts val="2000"/>
              <a:buFont typeface="Noto Sans Symbols"/>
              <a:buChar char="▪"/>
            </a:pPr>
            <a:r>
              <a:rPr lang="en-US" sz="2200" dirty="0">
                <a:latin typeface="Calibri"/>
                <a:ea typeface="Calibri"/>
                <a:cs typeface="Calibri"/>
                <a:sym typeface="Calibri"/>
              </a:rPr>
              <a:t>Review the guidance in the notes section below each slide.</a:t>
            </a:r>
            <a:endParaRPr sz="2200" dirty="0"/>
          </a:p>
          <a:p>
            <a:pPr marL="630238" lvl="0" indent="-228600" algn="l" rtl="0">
              <a:lnSpc>
                <a:spcPct val="80000"/>
              </a:lnSpc>
              <a:spcBef>
                <a:spcPts val="1600"/>
              </a:spcBef>
              <a:spcAft>
                <a:spcPts val="0"/>
              </a:spcAft>
              <a:buClr>
                <a:schemeClr val="dk1"/>
              </a:buClr>
              <a:buSzPts val="2000"/>
              <a:buFont typeface="Noto Sans Symbols"/>
              <a:buChar char="▪"/>
            </a:pPr>
            <a:r>
              <a:rPr lang="en-US" sz="2200" dirty="0">
                <a:latin typeface="Calibri"/>
                <a:ea typeface="Calibri"/>
                <a:cs typeface="Calibri"/>
                <a:sym typeface="Calibri"/>
              </a:rPr>
              <a:t>Use the slides in the appendix section as needed to augment the presentation.</a:t>
            </a:r>
            <a:endParaRPr sz="2200" dirty="0"/>
          </a:p>
          <a:p>
            <a:pPr marL="114300" lvl="0" indent="0" algn="l" rtl="0">
              <a:lnSpc>
                <a:spcPct val="100000"/>
              </a:lnSpc>
              <a:spcBef>
                <a:spcPts val="1600"/>
              </a:spcBef>
              <a:spcAft>
                <a:spcPts val="0"/>
              </a:spcAft>
              <a:buClr>
                <a:schemeClr val="dk1"/>
              </a:buClr>
              <a:buSzPts val="1400"/>
              <a:buNone/>
            </a:pPr>
            <a:endParaRPr sz="2200" dirty="0">
              <a:latin typeface="Calibri"/>
              <a:ea typeface="Calibri"/>
              <a:cs typeface="Calibri"/>
              <a:sym typeface="Calibri"/>
            </a:endParaRPr>
          </a:p>
          <a:p>
            <a:pPr marL="114300" lvl="0" indent="0" algn="l" rtl="0">
              <a:lnSpc>
                <a:spcPct val="100000"/>
              </a:lnSpc>
              <a:spcBef>
                <a:spcPts val="1000"/>
              </a:spcBef>
              <a:spcAft>
                <a:spcPts val="0"/>
              </a:spcAft>
              <a:buClr>
                <a:schemeClr val="dk1"/>
              </a:buClr>
              <a:buSzPts val="2000"/>
              <a:buNone/>
            </a:pPr>
            <a:r>
              <a:rPr lang="en-US" sz="2200" dirty="0">
                <a:latin typeface="Calibri"/>
                <a:ea typeface="Calibri"/>
                <a:cs typeface="Calibri"/>
                <a:sym typeface="Calibri"/>
              </a:rPr>
              <a:t>The risk calculations and visualizations shown in this PowerPoint can be automated with </a:t>
            </a:r>
            <a:r>
              <a:rPr lang="en-US" sz="2200" u="sng" dirty="0">
                <a:solidFill>
                  <a:schemeClr val="hlink"/>
                </a:solidFill>
                <a:latin typeface="Calibri"/>
                <a:ea typeface="Calibri"/>
                <a:cs typeface="Calibri"/>
                <a:sym typeface="Calibri"/>
                <a:hlinkClick r:id="rId5"/>
              </a:rPr>
              <a:t>Balbix</a:t>
            </a:r>
            <a:r>
              <a:rPr lang="en-US" sz="2200" dirty="0">
                <a:latin typeface="Calibri"/>
                <a:ea typeface="Calibri"/>
                <a:cs typeface="Calibri"/>
                <a:sym typeface="Calibri"/>
              </a:rPr>
              <a:t>. You can request a demo </a:t>
            </a:r>
            <a:r>
              <a:rPr lang="en-US" sz="2200" u="sng" dirty="0">
                <a:solidFill>
                  <a:schemeClr val="hlink"/>
                </a:solidFill>
                <a:latin typeface="Calibri"/>
                <a:ea typeface="Calibri"/>
                <a:cs typeface="Calibri"/>
                <a:sym typeface="Calibri"/>
                <a:hlinkClick r:id="rId6"/>
              </a:rPr>
              <a:t>here</a:t>
            </a:r>
            <a:r>
              <a:rPr lang="en-US" sz="2200" dirty="0">
                <a:latin typeface="Calibri"/>
                <a:ea typeface="Calibri"/>
                <a:cs typeface="Calibri"/>
                <a:sym typeface="Calibri"/>
              </a:rPr>
              <a:t> or start </a:t>
            </a:r>
            <a:r>
              <a:rPr lang="en-US" sz="2200" u="sng" dirty="0">
                <a:solidFill>
                  <a:schemeClr val="hlink"/>
                </a:solidFill>
                <a:latin typeface="Calibri"/>
                <a:ea typeface="Calibri"/>
                <a:cs typeface="Calibri"/>
                <a:sym typeface="Calibri"/>
                <a:hlinkClick r:id="rId7"/>
              </a:rPr>
              <a:t>your free trial</a:t>
            </a:r>
            <a:r>
              <a:rPr lang="en-US" sz="2200" dirty="0">
                <a:latin typeface="Calibri"/>
                <a:ea typeface="Calibri"/>
                <a:cs typeface="Calibri"/>
                <a:sym typeface="Calibri"/>
              </a:rPr>
              <a:t>. </a:t>
            </a:r>
            <a:endParaRPr sz="2200" dirty="0"/>
          </a:p>
        </p:txBody>
      </p:sp>
      <p:sp>
        <p:nvSpPr>
          <p:cNvPr id="108" name="Google Shape;108;p2"/>
          <p:cNvSpPr txBox="1"/>
          <p:nvPr/>
        </p:nvSpPr>
        <p:spPr>
          <a:xfrm>
            <a:off x="3203557" y="4103343"/>
            <a:ext cx="1099500" cy="276900"/>
          </a:xfrm>
          <a:prstGeom prst="rect">
            <a:avLst/>
          </a:prstGeom>
          <a:solidFill>
            <a:schemeClr val="accent6">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dirty="0">
                <a:ln>
                  <a:noFill/>
                </a:ln>
                <a:solidFill>
                  <a:srgbClr val="FFFFFF"/>
                </a:solidFill>
                <a:effectLst/>
                <a:uLnTx/>
                <a:uFillTx/>
                <a:latin typeface="PT Sans"/>
                <a:ea typeface="PT Sans"/>
                <a:cs typeface="PT Sans"/>
                <a:sym typeface="PT Sans"/>
              </a:rPr>
              <a:t>Editable</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09" name="Google Shape;109;p2"/>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2"/>
          <p:cNvSpPr txBox="1"/>
          <p:nvPr/>
        </p:nvSpPr>
        <p:spPr>
          <a:xfrm>
            <a:off x="275425" y="336855"/>
            <a:ext cx="10515600" cy="992700"/>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Special topic: </a:t>
            </a:r>
            <a:r>
              <a:rPr kumimoji="0" lang="en-US" sz="4400" b="1"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GenAI</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aphicFrame>
        <p:nvGraphicFramePr>
          <p:cNvPr id="3" name="Diagram 2">
            <a:extLst>
              <a:ext uri="{FF2B5EF4-FFF2-40B4-BE49-F238E27FC236}">
                <a16:creationId xmlns:a16="http://schemas.microsoft.com/office/drawing/2014/main" id="{A28EF5A6-8D23-ECB5-D0DC-CBACB8BE58A8}"/>
              </a:ext>
            </a:extLst>
          </p:cNvPr>
          <p:cNvGraphicFramePr/>
          <p:nvPr>
            <p:extLst>
              <p:ext uri="{D42A27DB-BD31-4B8C-83A1-F6EECF244321}">
                <p14:modId xmlns:p14="http://schemas.microsoft.com/office/powerpoint/2010/main" val="2358718617"/>
              </p:ext>
            </p:extLst>
          </p:nvPr>
        </p:nvGraphicFramePr>
        <p:xfrm>
          <a:off x="1177560" y="1843789"/>
          <a:ext cx="9435475" cy="39197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7619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23"/>
          <p:cNvSpPr txBox="1">
            <a:spLocks noGrp="1"/>
          </p:cNvSpPr>
          <p:nvPr>
            <p:ph type="title"/>
          </p:nvPr>
        </p:nvSpPr>
        <p:spPr>
          <a:xfrm>
            <a:off x="838200" y="2932605"/>
            <a:ext cx="10515600" cy="99278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4800" dirty="0">
                <a:latin typeface="Calibri" panose="020F0502020204030204" pitchFamily="34" charset="0"/>
                <a:ea typeface="Arial"/>
                <a:cs typeface="Calibri" panose="020F0502020204030204" pitchFamily="34" charset="0"/>
                <a:sym typeface="Arial"/>
              </a:rPr>
              <a:t>Appendix</a:t>
            </a:r>
            <a:endParaRPr sz="4800" dirty="0">
              <a:latin typeface="Calibri" panose="020F0502020204030204" pitchFamily="34" charset="0"/>
              <a:ea typeface="Arial"/>
              <a:cs typeface="Calibri" panose="020F0502020204030204" pitchFamily="34" charset="0"/>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grpSp>
        <p:nvGrpSpPr>
          <p:cNvPr id="384" name="Google Shape;384;p24"/>
          <p:cNvGrpSpPr/>
          <p:nvPr/>
        </p:nvGrpSpPr>
        <p:grpSpPr>
          <a:xfrm>
            <a:off x="546309" y="3576870"/>
            <a:ext cx="2526702" cy="600074"/>
            <a:chOff x="3459760" y="3429000"/>
            <a:chExt cx="2526702" cy="600074"/>
          </a:xfrm>
        </p:grpSpPr>
        <p:sp>
          <p:nvSpPr>
            <p:cNvPr id="385" name="Google Shape;385;p24"/>
            <p:cNvSpPr/>
            <p:nvPr/>
          </p:nvSpPr>
          <p:spPr>
            <a:xfrm>
              <a:off x="3459760" y="3429000"/>
              <a:ext cx="2526702" cy="600074"/>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86" name="Google Shape;386;p24"/>
            <p:cNvSpPr/>
            <p:nvPr/>
          </p:nvSpPr>
          <p:spPr>
            <a:xfrm>
              <a:off x="3871770" y="3544371"/>
              <a:ext cx="1463862" cy="338554"/>
            </a:xfrm>
            <a:prstGeom prst="rect">
              <a:avLst/>
            </a:prstGeom>
            <a:solidFill>
              <a:srgbClr val="7F7F7F"/>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Strategic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grpSp>
        <p:nvGrpSpPr>
          <p:cNvPr id="387" name="Google Shape;387;p24"/>
          <p:cNvGrpSpPr/>
          <p:nvPr/>
        </p:nvGrpSpPr>
        <p:grpSpPr>
          <a:xfrm>
            <a:off x="3306572" y="3576870"/>
            <a:ext cx="2526702" cy="600074"/>
            <a:chOff x="6238301" y="3429000"/>
            <a:chExt cx="2526702" cy="600074"/>
          </a:xfrm>
        </p:grpSpPr>
        <p:sp>
          <p:nvSpPr>
            <p:cNvPr id="388" name="Google Shape;388;p24"/>
            <p:cNvSpPr/>
            <p:nvPr/>
          </p:nvSpPr>
          <p:spPr>
            <a:xfrm>
              <a:off x="6238301" y="3429000"/>
              <a:ext cx="2526702" cy="600074"/>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89" name="Google Shape;389;p24"/>
            <p:cNvSpPr/>
            <p:nvPr/>
          </p:nvSpPr>
          <p:spPr>
            <a:xfrm>
              <a:off x="6571882" y="3544371"/>
              <a:ext cx="1729961" cy="338554"/>
            </a:xfrm>
            <a:prstGeom prst="rect">
              <a:avLst/>
            </a:prstGeom>
            <a:solidFill>
              <a:srgbClr val="7F7F7F"/>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Operational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grpSp>
        <p:nvGrpSpPr>
          <p:cNvPr id="390" name="Google Shape;390;p24"/>
          <p:cNvGrpSpPr/>
          <p:nvPr/>
        </p:nvGrpSpPr>
        <p:grpSpPr>
          <a:xfrm>
            <a:off x="6066835" y="3576870"/>
            <a:ext cx="2526702" cy="600074"/>
            <a:chOff x="6279160" y="4243386"/>
            <a:chExt cx="2526702" cy="600074"/>
          </a:xfrm>
        </p:grpSpPr>
        <p:sp>
          <p:nvSpPr>
            <p:cNvPr id="391" name="Google Shape;391;p24"/>
            <p:cNvSpPr/>
            <p:nvPr/>
          </p:nvSpPr>
          <p:spPr>
            <a:xfrm>
              <a:off x="6279160" y="4243386"/>
              <a:ext cx="2526702" cy="600074"/>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92" name="Google Shape;392;p24"/>
            <p:cNvSpPr/>
            <p:nvPr/>
          </p:nvSpPr>
          <p:spPr>
            <a:xfrm>
              <a:off x="6707336" y="4358757"/>
              <a:ext cx="1459054" cy="338554"/>
            </a:xfrm>
            <a:prstGeom prst="rect">
              <a:avLst/>
            </a:prstGeom>
            <a:solidFill>
              <a:srgbClr val="7F7F7F"/>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Financial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grpSp>
        <p:nvGrpSpPr>
          <p:cNvPr id="393" name="Google Shape;393;p24"/>
          <p:cNvGrpSpPr/>
          <p:nvPr/>
        </p:nvGrpSpPr>
        <p:grpSpPr>
          <a:xfrm>
            <a:off x="8827098" y="3576871"/>
            <a:ext cx="2526702" cy="600074"/>
            <a:chOff x="3459760" y="4269134"/>
            <a:chExt cx="2526702" cy="600074"/>
          </a:xfrm>
        </p:grpSpPr>
        <p:sp>
          <p:nvSpPr>
            <p:cNvPr id="394" name="Google Shape;394;p24"/>
            <p:cNvSpPr/>
            <p:nvPr/>
          </p:nvSpPr>
          <p:spPr>
            <a:xfrm>
              <a:off x="3459760" y="4269134"/>
              <a:ext cx="2526702" cy="600074"/>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395" name="Google Shape;395;p24"/>
            <p:cNvSpPr/>
            <p:nvPr/>
          </p:nvSpPr>
          <p:spPr>
            <a:xfrm>
              <a:off x="3700254" y="4349012"/>
              <a:ext cx="1806905" cy="338554"/>
            </a:xfrm>
            <a:prstGeom prst="rect">
              <a:avLst/>
            </a:prstGeom>
            <a:solidFill>
              <a:srgbClr val="7F7F7F"/>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Reputational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sp>
        <p:nvSpPr>
          <p:cNvPr id="396" name="Google Shape;396;p24"/>
          <p:cNvSpPr/>
          <p:nvPr/>
        </p:nvSpPr>
        <p:spPr>
          <a:xfrm>
            <a:off x="546309" y="4307187"/>
            <a:ext cx="2526702" cy="2185980"/>
          </a:xfrm>
          <a:prstGeom prst="rect">
            <a:avLst/>
          </a:prstGeom>
          <a:noFill/>
          <a:ln w="19050" cap="flat" cmpd="sng">
            <a:solidFill>
              <a:srgbClr val="26262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6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97" name="Google Shape;397;p24"/>
          <p:cNvSpPr/>
          <p:nvPr/>
        </p:nvSpPr>
        <p:spPr>
          <a:xfrm>
            <a:off x="3306572" y="4307186"/>
            <a:ext cx="2526702" cy="2185981"/>
          </a:xfrm>
          <a:prstGeom prst="rect">
            <a:avLst/>
          </a:prstGeom>
          <a:noFill/>
          <a:ln w="19050" cap="flat" cmpd="sng">
            <a:solidFill>
              <a:srgbClr val="26262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6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98" name="Google Shape;398;p24"/>
          <p:cNvSpPr/>
          <p:nvPr/>
        </p:nvSpPr>
        <p:spPr>
          <a:xfrm>
            <a:off x="6061587" y="4307185"/>
            <a:ext cx="2526702" cy="2179813"/>
          </a:xfrm>
          <a:prstGeom prst="rect">
            <a:avLst/>
          </a:prstGeom>
          <a:noFill/>
          <a:ln w="19050" cap="flat" cmpd="sng">
            <a:solidFill>
              <a:srgbClr val="26262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6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99" name="Google Shape;399;p24"/>
          <p:cNvSpPr/>
          <p:nvPr/>
        </p:nvSpPr>
        <p:spPr>
          <a:xfrm>
            <a:off x="8827098" y="4307185"/>
            <a:ext cx="2526702" cy="2179814"/>
          </a:xfrm>
          <a:prstGeom prst="rect">
            <a:avLst/>
          </a:prstGeom>
          <a:noFill/>
          <a:ln w="19050" cap="flat" cmpd="sng">
            <a:solidFill>
              <a:srgbClr val="26262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600" b="0" i="0" u="none" strike="noStrike" kern="0" cap="none" spc="0" normalizeH="0" baseline="0" noProof="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400" name="Google Shape;400;p24"/>
          <p:cNvGrpSpPr/>
          <p:nvPr/>
        </p:nvGrpSpPr>
        <p:grpSpPr>
          <a:xfrm>
            <a:off x="546309" y="1880776"/>
            <a:ext cx="5287008" cy="600074"/>
            <a:chOff x="3459760" y="3429000"/>
            <a:chExt cx="2526702" cy="600074"/>
          </a:xfrm>
        </p:grpSpPr>
        <p:sp>
          <p:nvSpPr>
            <p:cNvPr id="401" name="Google Shape;401;p24"/>
            <p:cNvSpPr/>
            <p:nvPr/>
          </p:nvSpPr>
          <p:spPr>
            <a:xfrm>
              <a:off x="3459760" y="3429000"/>
              <a:ext cx="2526702" cy="600074"/>
            </a:xfrm>
            <a:prstGeom prst="rect">
              <a:avLst/>
            </a:prstGeom>
            <a:solidFill>
              <a:srgbClr val="C00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402" name="Google Shape;402;p24"/>
            <p:cNvSpPr/>
            <p:nvPr/>
          </p:nvSpPr>
          <p:spPr>
            <a:xfrm>
              <a:off x="4174401" y="3532186"/>
              <a:ext cx="1013687" cy="33855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Cyber Breach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grpSp>
        <p:nvGrpSpPr>
          <p:cNvPr id="403" name="Google Shape;403;p24"/>
          <p:cNvGrpSpPr/>
          <p:nvPr/>
        </p:nvGrpSpPr>
        <p:grpSpPr>
          <a:xfrm>
            <a:off x="6004641" y="1870525"/>
            <a:ext cx="5287008" cy="600074"/>
            <a:chOff x="3459760" y="3429000"/>
            <a:chExt cx="2526702" cy="600074"/>
          </a:xfrm>
        </p:grpSpPr>
        <p:sp>
          <p:nvSpPr>
            <p:cNvPr id="404" name="Google Shape;404;p24"/>
            <p:cNvSpPr/>
            <p:nvPr/>
          </p:nvSpPr>
          <p:spPr>
            <a:xfrm>
              <a:off x="3459760" y="3429000"/>
              <a:ext cx="2526702" cy="600074"/>
            </a:xfrm>
            <a:prstGeom prst="rect">
              <a:avLst/>
            </a:prstGeom>
            <a:solidFill>
              <a:srgbClr val="C55A1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405" name="Google Shape;405;p24"/>
            <p:cNvSpPr/>
            <p:nvPr/>
          </p:nvSpPr>
          <p:spPr>
            <a:xfrm>
              <a:off x="4153166" y="3544371"/>
              <a:ext cx="901073" cy="338554"/>
            </a:xfrm>
            <a:prstGeom prst="rect">
              <a:avLst/>
            </a:prstGeom>
            <a:solidFill>
              <a:srgbClr val="C55A11"/>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Proxima Nova"/>
                <a:buNone/>
                <a:tabLst/>
                <a:defRPr/>
              </a:pPr>
              <a:r>
                <a:rPr kumimoji="0" lang="en-US" sz="1600" b="1" i="0" u="none" strike="noStrike" kern="0" cap="none" spc="0" normalizeH="0" baseline="0" noProof="0">
                  <a:ln>
                    <a:noFill/>
                  </a:ln>
                  <a:solidFill>
                    <a:srgbClr val="FFFFFF"/>
                  </a:solidFill>
                  <a:effectLst/>
                  <a:uLnTx/>
                  <a:uFillTx/>
                  <a:latin typeface="Proxima Nova"/>
                  <a:ea typeface="Proxima Nova"/>
                  <a:cs typeface="Proxima Nova"/>
                  <a:sym typeface="Proxima Nova"/>
                </a:rPr>
                <a:t>Compliance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cxnSp>
        <p:nvCxnSpPr>
          <p:cNvPr id="406" name="Google Shape;406;p24"/>
          <p:cNvCxnSpPr>
            <a:stCxn id="401" idx="2"/>
          </p:cNvCxnSpPr>
          <p:nvPr/>
        </p:nvCxnSpPr>
        <p:spPr>
          <a:xfrm flipH="1">
            <a:off x="3186213" y="2480850"/>
            <a:ext cx="3600" cy="365700"/>
          </a:xfrm>
          <a:prstGeom prst="straightConnector1">
            <a:avLst/>
          </a:prstGeom>
          <a:noFill/>
          <a:ln w="57150" cap="flat" cmpd="sng">
            <a:solidFill>
              <a:srgbClr val="C00000"/>
            </a:solidFill>
            <a:prstDash val="solid"/>
            <a:miter lim="800000"/>
            <a:headEnd type="none" w="sm" len="sm"/>
            <a:tailEnd type="none" w="sm" len="sm"/>
          </a:ln>
        </p:spPr>
      </p:cxnSp>
      <p:cxnSp>
        <p:nvCxnSpPr>
          <p:cNvPr id="407" name="Google Shape;407;p24"/>
          <p:cNvCxnSpPr/>
          <p:nvPr/>
        </p:nvCxnSpPr>
        <p:spPr>
          <a:xfrm>
            <a:off x="8819469" y="2458412"/>
            <a:ext cx="7629" cy="711930"/>
          </a:xfrm>
          <a:prstGeom prst="straightConnector1">
            <a:avLst/>
          </a:prstGeom>
          <a:noFill/>
          <a:ln w="57150" cap="flat" cmpd="sng">
            <a:solidFill>
              <a:schemeClr val="accent2"/>
            </a:solidFill>
            <a:prstDash val="solid"/>
            <a:miter lim="800000"/>
            <a:headEnd type="none" w="sm" len="sm"/>
            <a:tailEnd type="none" w="sm" len="sm"/>
          </a:ln>
        </p:spPr>
      </p:cxnSp>
      <p:cxnSp>
        <p:nvCxnSpPr>
          <p:cNvPr id="408" name="Google Shape;408;p24"/>
          <p:cNvCxnSpPr/>
          <p:nvPr/>
        </p:nvCxnSpPr>
        <p:spPr>
          <a:xfrm>
            <a:off x="1690250" y="2846492"/>
            <a:ext cx="8400199" cy="0"/>
          </a:xfrm>
          <a:prstGeom prst="straightConnector1">
            <a:avLst/>
          </a:prstGeom>
          <a:noFill/>
          <a:ln w="57150" cap="flat" cmpd="sng">
            <a:solidFill>
              <a:srgbClr val="C00000"/>
            </a:solidFill>
            <a:prstDash val="solid"/>
            <a:miter lim="800000"/>
            <a:headEnd type="none" w="sm" len="sm"/>
            <a:tailEnd type="none" w="sm" len="sm"/>
          </a:ln>
        </p:spPr>
      </p:cxnSp>
      <p:cxnSp>
        <p:nvCxnSpPr>
          <p:cNvPr id="409" name="Google Shape;409;p24"/>
          <p:cNvCxnSpPr/>
          <p:nvPr/>
        </p:nvCxnSpPr>
        <p:spPr>
          <a:xfrm>
            <a:off x="2111327" y="3170342"/>
            <a:ext cx="8400199" cy="0"/>
          </a:xfrm>
          <a:prstGeom prst="straightConnector1">
            <a:avLst/>
          </a:prstGeom>
          <a:noFill/>
          <a:ln w="57150" cap="flat" cmpd="sng">
            <a:solidFill>
              <a:schemeClr val="accent2"/>
            </a:solidFill>
            <a:prstDash val="solid"/>
            <a:miter lim="800000"/>
            <a:headEnd type="none" w="sm" len="sm"/>
            <a:tailEnd type="none" w="sm" len="sm"/>
          </a:ln>
        </p:spPr>
      </p:cxnSp>
      <p:cxnSp>
        <p:nvCxnSpPr>
          <p:cNvPr id="410" name="Google Shape;410;p24"/>
          <p:cNvCxnSpPr/>
          <p:nvPr/>
        </p:nvCxnSpPr>
        <p:spPr>
          <a:xfrm>
            <a:off x="4760427" y="3190271"/>
            <a:ext cx="0" cy="342987"/>
          </a:xfrm>
          <a:prstGeom prst="straightConnector1">
            <a:avLst/>
          </a:prstGeom>
          <a:noFill/>
          <a:ln w="57150" cap="flat" cmpd="sng">
            <a:solidFill>
              <a:schemeClr val="accent2"/>
            </a:solidFill>
            <a:prstDash val="solid"/>
            <a:miter lim="800000"/>
            <a:headEnd type="none" w="sm" len="sm"/>
            <a:tailEnd type="none" w="sm" len="sm"/>
          </a:ln>
        </p:spPr>
      </p:cxnSp>
      <p:cxnSp>
        <p:nvCxnSpPr>
          <p:cNvPr id="411" name="Google Shape;411;p24"/>
          <p:cNvCxnSpPr/>
          <p:nvPr/>
        </p:nvCxnSpPr>
        <p:spPr>
          <a:xfrm>
            <a:off x="2133276" y="3142067"/>
            <a:ext cx="0" cy="428196"/>
          </a:xfrm>
          <a:prstGeom prst="straightConnector1">
            <a:avLst/>
          </a:prstGeom>
          <a:noFill/>
          <a:ln w="57150" cap="flat" cmpd="sng">
            <a:solidFill>
              <a:schemeClr val="accent2"/>
            </a:solidFill>
            <a:prstDash val="solid"/>
            <a:miter lim="800000"/>
            <a:headEnd type="none" w="sm" len="sm"/>
            <a:tailEnd type="none" w="sm" len="sm"/>
          </a:ln>
        </p:spPr>
      </p:cxnSp>
      <p:cxnSp>
        <p:nvCxnSpPr>
          <p:cNvPr id="412" name="Google Shape;412;p24"/>
          <p:cNvCxnSpPr/>
          <p:nvPr/>
        </p:nvCxnSpPr>
        <p:spPr>
          <a:xfrm>
            <a:off x="7580232" y="3170342"/>
            <a:ext cx="0" cy="375894"/>
          </a:xfrm>
          <a:prstGeom prst="straightConnector1">
            <a:avLst/>
          </a:prstGeom>
          <a:noFill/>
          <a:ln w="57150" cap="flat" cmpd="sng">
            <a:solidFill>
              <a:schemeClr val="accent2"/>
            </a:solidFill>
            <a:prstDash val="solid"/>
            <a:miter lim="800000"/>
            <a:headEnd type="none" w="sm" len="sm"/>
            <a:tailEnd type="none" w="sm" len="sm"/>
          </a:ln>
        </p:spPr>
      </p:cxnSp>
      <p:cxnSp>
        <p:nvCxnSpPr>
          <p:cNvPr id="413" name="Google Shape;413;p24"/>
          <p:cNvCxnSpPr/>
          <p:nvPr/>
        </p:nvCxnSpPr>
        <p:spPr>
          <a:xfrm>
            <a:off x="10482419" y="3206339"/>
            <a:ext cx="0" cy="339897"/>
          </a:xfrm>
          <a:prstGeom prst="straightConnector1">
            <a:avLst/>
          </a:prstGeom>
          <a:noFill/>
          <a:ln w="57150" cap="flat" cmpd="sng">
            <a:solidFill>
              <a:schemeClr val="accent2"/>
            </a:solidFill>
            <a:prstDash val="solid"/>
            <a:miter lim="800000"/>
            <a:headEnd type="none" w="sm" len="sm"/>
            <a:tailEnd type="none" w="sm" len="sm"/>
          </a:ln>
        </p:spPr>
      </p:cxnSp>
      <p:cxnSp>
        <p:nvCxnSpPr>
          <p:cNvPr id="414" name="Google Shape;414;p24"/>
          <p:cNvCxnSpPr/>
          <p:nvPr/>
        </p:nvCxnSpPr>
        <p:spPr>
          <a:xfrm>
            <a:off x="1727080" y="2861637"/>
            <a:ext cx="7629" cy="711930"/>
          </a:xfrm>
          <a:prstGeom prst="straightConnector1">
            <a:avLst/>
          </a:prstGeom>
          <a:noFill/>
          <a:ln w="57150" cap="flat" cmpd="sng">
            <a:solidFill>
              <a:srgbClr val="C00000"/>
            </a:solidFill>
            <a:prstDash val="solid"/>
            <a:miter lim="800000"/>
            <a:headEnd type="none" w="sm" len="sm"/>
            <a:tailEnd type="none" w="sm" len="sm"/>
          </a:ln>
        </p:spPr>
      </p:cxnSp>
      <p:cxnSp>
        <p:nvCxnSpPr>
          <p:cNvPr id="415" name="Google Shape;415;p24"/>
          <p:cNvCxnSpPr/>
          <p:nvPr/>
        </p:nvCxnSpPr>
        <p:spPr>
          <a:xfrm>
            <a:off x="4318405" y="2850374"/>
            <a:ext cx="7629" cy="711930"/>
          </a:xfrm>
          <a:prstGeom prst="straightConnector1">
            <a:avLst/>
          </a:prstGeom>
          <a:noFill/>
          <a:ln w="57150" cap="flat" cmpd="sng">
            <a:solidFill>
              <a:srgbClr val="C00000"/>
            </a:solidFill>
            <a:prstDash val="solid"/>
            <a:miter lim="800000"/>
            <a:headEnd type="none" w="sm" len="sm"/>
            <a:tailEnd type="none" w="sm" len="sm"/>
          </a:ln>
        </p:spPr>
      </p:cxnSp>
      <p:cxnSp>
        <p:nvCxnSpPr>
          <p:cNvPr id="416" name="Google Shape;416;p24"/>
          <p:cNvCxnSpPr/>
          <p:nvPr/>
        </p:nvCxnSpPr>
        <p:spPr>
          <a:xfrm>
            <a:off x="7142023" y="2834306"/>
            <a:ext cx="7629" cy="711930"/>
          </a:xfrm>
          <a:prstGeom prst="straightConnector1">
            <a:avLst/>
          </a:prstGeom>
          <a:noFill/>
          <a:ln w="57150" cap="flat" cmpd="sng">
            <a:solidFill>
              <a:srgbClr val="C00000"/>
            </a:solidFill>
            <a:prstDash val="solid"/>
            <a:miter lim="800000"/>
            <a:headEnd type="none" w="sm" len="sm"/>
            <a:tailEnd type="none" w="sm" len="sm"/>
          </a:ln>
        </p:spPr>
      </p:cxnSp>
      <p:cxnSp>
        <p:nvCxnSpPr>
          <p:cNvPr id="417" name="Google Shape;417;p24"/>
          <p:cNvCxnSpPr/>
          <p:nvPr/>
        </p:nvCxnSpPr>
        <p:spPr>
          <a:xfrm>
            <a:off x="10090449" y="2821328"/>
            <a:ext cx="7629" cy="711930"/>
          </a:xfrm>
          <a:prstGeom prst="straightConnector1">
            <a:avLst/>
          </a:prstGeom>
          <a:noFill/>
          <a:ln w="57150" cap="flat" cmpd="sng">
            <a:solidFill>
              <a:srgbClr val="C00000"/>
            </a:solidFill>
            <a:prstDash val="solid"/>
            <a:miter lim="800000"/>
            <a:headEnd type="none" w="sm" len="sm"/>
            <a:tailEnd type="none" w="sm" len="sm"/>
          </a:ln>
        </p:spPr>
      </p:cxnSp>
      <p:sp>
        <p:nvSpPr>
          <p:cNvPr id="418" name="Google Shape;418;p24"/>
          <p:cNvSpPr/>
          <p:nvPr/>
        </p:nvSpPr>
        <p:spPr>
          <a:xfrm>
            <a:off x="672157" y="4486630"/>
            <a:ext cx="2125103" cy="1852366"/>
          </a:xfrm>
          <a:prstGeom prst="rect">
            <a:avLst/>
          </a:prstGeom>
          <a:solidFill>
            <a:schemeClr val="dk1"/>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Proxima Nova"/>
              <a:buNone/>
              <a:tabLst/>
              <a:defRPr/>
            </a:pPr>
            <a:r>
              <a:rPr kumimoji="0" lang="en-US" sz="1600" b="0" i="0" u="none" strike="noStrike" kern="0" cap="none" spc="0" normalizeH="0" baseline="0" noProof="0">
                <a:ln>
                  <a:noFill/>
                </a:ln>
                <a:solidFill>
                  <a:srgbClr val="FFFFFF"/>
                </a:solidFill>
                <a:effectLst/>
                <a:uLnTx/>
                <a:uFillTx/>
                <a:latin typeface="Calibri" panose="020F0502020204030204" pitchFamily="34" charset="0"/>
                <a:ea typeface="Proxima Nova"/>
                <a:cs typeface="Calibri" panose="020F0502020204030204" pitchFamily="34" charset="0"/>
                <a:sym typeface="Proxima Nova"/>
              </a:rPr>
              <a:t>A theft of IP leads to bad press and long term value loss</a:t>
            </a:r>
            <a:endParaRPr kumimoji="0" sz="12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419" name="Google Shape;419;p24"/>
          <p:cNvSpPr/>
          <p:nvPr/>
        </p:nvSpPr>
        <p:spPr>
          <a:xfrm>
            <a:off x="3523758" y="4468100"/>
            <a:ext cx="2125103" cy="1852366"/>
          </a:xfrm>
          <a:prstGeom prst="rect">
            <a:avLst/>
          </a:prstGeom>
          <a:solidFill>
            <a:schemeClr val="dk1"/>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Proxima Nova"/>
              <a:buNone/>
              <a:tabLst/>
              <a:defRPr/>
            </a:pPr>
            <a:r>
              <a:rPr kumimoji="0" lang="en-US" sz="1600" b="0" i="0" u="none" strike="noStrike" kern="0" cap="none" spc="0" normalizeH="0" baseline="0" noProof="0" dirty="0">
                <a:ln>
                  <a:noFill/>
                </a:ln>
                <a:solidFill>
                  <a:srgbClr val="FFFFFF"/>
                </a:solidFill>
                <a:effectLst/>
                <a:uLnTx/>
                <a:uFillTx/>
                <a:latin typeface="Calibri" panose="020F0502020204030204" pitchFamily="34" charset="0"/>
                <a:ea typeface="Proxima Nova"/>
                <a:cs typeface="Calibri" panose="020F0502020204030204" pitchFamily="34" charset="0"/>
                <a:sym typeface="Proxima Nova"/>
              </a:rPr>
              <a:t>A ransomware attack leads to downtime and loss of revenue</a:t>
            </a:r>
            <a:endParaRPr kumimoji="0" sz="12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420" name="Google Shape;420;p24"/>
          <p:cNvSpPr/>
          <p:nvPr/>
        </p:nvSpPr>
        <p:spPr>
          <a:xfrm>
            <a:off x="6196458" y="4502502"/>
            <a:ext cx="2237591" cy="1852366"/>
          </a:xfrm>
          <a:prstGeom prst="rect">
            <a:avLst/>
          </a:prstGeom>
          <a:solidFill>
            <a:schemeClr val="dk1"/>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Proxima Nova"/>
              <a:buNone/>
              <a:tabLst/>
              <a:defRPr/>
            </a:pPr>
            <a:r>
              <a:rPr kumimoji="0" lang="en-US" sz="1600" b="0" i="0" u="none" strike="noStrike" kern="0" cap="none" spc="0" normalizeH="0" baseline="0" noProof="0">
                <a:ln>
                  <a:noFill/>
                </a:ln>
                <a:solidFill>
                  <a:srgbClr val="FFFFFF"/>
                </a:solidFill>
                <a:effectLst/>
                <a:uLnTx/>
                <a:uFillTx/>
                <a:latin typeface="Calibri" panose="020F0502020204030204" pitchFamily="34" charset="0"/>
                <a:ea typeface="Proxima Nova"/>
                <a:cs typeface="Calibri" panose="020F0502020204030204" pitchFamily="34" charset="0"/>
                <a:sym typeface="Proxima Nova"/>
              </a:rPr>
              <a:t>A compliance violation leads to a big fine and bad press</a:t>
            </a:r>
            <a:endParaRPr kumimoji="0" sz="12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421" name="Google Shape;421;p24"/>
          <p:cNvSpPr/>
          <p:nvPr/>
        </p:nvSpPr>
        <p:spPr>
          <a:xfrm>
            <a:off x="9027897" y="4501915"/>
            <a:ext cx="2125103" cy="1852366"/>
          </a:xfrm>
          <a:prstGeom prst="rect">
            <a:avLst/>
          </a:prstGeom>
          <a:solidFill>
            <a:schemeClr val="dk1"/>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Proxima Nova"/>
              <a:buNone/>
              <a:tabLst/>
              <a:defRPr/>
            </a:pPr>
            <a:r>
              <a:rPr kumimoji="0" lang="en-US" sz="1600" b="0" i="0" u="none" strike="noStrike" kern="0" cap="none" spc="0" normalizeH="0" baseline="0" noProof="0">
                <a:ln>
                  <a:noFill/>
                </a:ln>
                <a:solidFill>
                  <a:srgbClr val="FFFFFF"/>
                </a:solidFill>
                <a:effectLst/>
                <a:uLnTx/>
                <a:uFillTx/>
                <a:latin typeface="Calibri" panose="020F0502020204030204" pitchFamily="34" charset="0"/>
                <a:ea typeface="Proxima Nova"/>
                <a:cs typeface="Calibri" panose="020F0502020204030204" pitchFamily="34" charset="0"/>
                <a:sym typeface="Proxima Nova"/>
              </a:rPr>
              <a:t>Loss of customer data results in bad press and harms customer trust.</a:t>
            </a:r>
            <a:endParaRPr kumimoji="0" sz="12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422" name="Google Shape;422;p24"/>
          <p:cNvSpPr txBox="1"/>
          <p:nvPr/>
        </p:nvSpPr>
        <p:spPr>
          <a:xfrm>
            <a:off x="838200" y="41721"/>
            <a:ext cx="10515600" cy="992789"/>
          </a:xfrm>
          <a:prstGeom prst="rect">
            <a:avLst/>
          </a:prstGeom>
          <a:noFill/>
          <a:ln>
            <a:noFill/>
          </a:ln>
        </p:spPr>
        <p:txBody>
          <a:bodyPr spcFirstLastPara="1" wrap="square" lIns="91425" tIns="45700" rIns="91425" bIns="45700" anchor="ctr"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INFOSEC MANAGES BUSINESS-LEVEL RISK</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grpSp>
        <p:nvGrpSpPr>
          <p:cNvPr id="428" name="Google Shape;428;p25"/>
          <p:cNvGrpSpPr/>
          <p:nvPr/>
        </p:nvGrpSpPr>
        <p:grpSpPr>
          <a:xfrm>
            <a:off x="850904" y="1332192"/>
            <a:ext cx="10197234" cy="600074"/>
            <a:chOff x="3459760" y="3429000"/>
            <a:chExt cx="2294988" cy="600074"/>
          </a:xfrm>
          <a:solidFill>
            <a:srgbClr val="662383"/>
          </a:solidFill>
        </p:grpSpPr>
        <p:sp>
          <p:nvSpPr>
            <p:cNvPr id="429" name="Google Shape;429;p25"/>
            <p:cNvSpPr/>
            <p:nvPr/>
          </p:nvSpPr>
          <p:spPr>
            <a:xfrm>
              <a:off x="3459760" y="3429000"/>
              <a:ext cx="2294988" cy="600074"/>
            </a:xfrm>
            <a:prstGeom prst="rect">
              <a:avLst/>
            </a:prstGeom>
            <a:grp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30" name="Google Shape;430;p25"/>
            <p:cNvSpPr/>
            <p:nvPr/>
          </p:nvSpPr>
          <p:spPr>
            <a:xfrm>
              <a:off x="3485896" y="3571271"/>
              <a:ext cx="2236742" cy="369332"/>
            </a:xfrm>
            <a:prstGeom prst="rect">
              <a:avLst/>
            </a:prstGeom>
            <a:grp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1" i="0" u="none" strike="noStrike" kern="0" cap="none" spc="0" normalizeH="0" baseline="0" noProof="0" dirty="0">
                  <a:ln>
                    <a:noFill/>
                  </a:ln>
                  <a:solidFill>
                    <a:srgbClr val="FFFFFF"/>
                  </a:solidFill>
                  <a:effectLst/>
                  <a:uLnTx/>
                  <a:uFillTx/>
                  <a:latin typeface="Calibri"/>
                  <a:ea typeface="Calibri"/>
                  <a:cs typeface="Calibri"/>
                  <a:sym typeface="Calibri"/>
                </a:rPr>
                <a:t>5 Principles of Effective Cyber Risk Oversight: Guidance by National Assoc. of Corporate Directors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grpSp>
      <p:grpSp>
        <p:nvGrpSpPr>
          <p:cNvPr id="431" name="Google Shape;431;p25"/>
          <p:cNvGrpSpPr/>
          <p:nvPr/>
        </p:nvGrpSpPr>
        <p:grpSpPr>
          <a:xfrm>
            <a:off x="850901" y="2053653"/>
            <a:ext cx="10197237" cy="787492"/>
            <a:chOff x="431801" y="3187407"/>
            <a:chExt cx="10197237" cy="932917"/>
          </a:xfrm>
        </p:grpSpPr>
        <p:sp>
          <p:nvSpPr>
            <p:cNvPr id="432" name="Google Shape;432;p25"/>
            <p:cNvSpPr/>
            <p:nvPr/>
          </p:nvSpPr>
          <p:spPr>
            <a:xfrm>
              <a:off x="431801" y="3187407"/>
              <a:ext cx="10197237" cy="927394"/>
            </a:xfrm>
            <a:prstGeom prst="rect">
              <a:avLst/>
            </a:prstGeom>
            <a:noFill/>
            <a:ln w="19050" cap="flat" cmpd="sng">
              <a:solidFill>
                <a:srgbClr val="5959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nvGrpSpPr>
            <p:cNvPr id="433" name="Google Shape;433;p25"/>
            <p:cNvGrpSpPr/>
            <p:nvPr/>
          </p:nvGrpSpPr>
          <p:grpSpPr>
            <a:xfrm>
              <a:off x="431801" y="3195409"/>
              <a:ext cx="754062" cy="924915"/>
              <a:chOff x="3459760" y="3422293"/>
              <a:chExt cx="754062" cy="924915"/>
            </a:xfrm>
          </p:grpSpPr>
          <p:sp>
            <p:nvSpPr>
              <p:cNvPr id="434" name="Google Shape;434;p25"/>
              <p:cNvSpPr/>
              <p:nvPr/>
            </p:nvSpPr>
            <p:spPr>
              <a:xfrm>
                <a:off x="3459760" y="3422293"/>
                <a:ext cx="754062" cy="924915"/>
              </a:xfrm>
              <a:prstGeom prst="rect">
                <a:avLst/>
              </a:prstGeom>
              <a:solidFill>
                <a:srgbClr val="2E75B5"/>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35" name="Google Shape;435;p25"/>
              <p:cNvSpPr/>
              <p:nvPr/>
            </p:nvSpPr>
            <p:spPr>
              <a:xfrm>
                <a:off x="3632247" y="3553149"/>
                <a:ext cx="409086" cy="692764"/>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Proxima Nova"/>
                  <a:buNone/>
                  <a:tabLst/>
                  <a:defRPr/>
                </a:pPr>
                <a:r>
                  <a:rPr kumimoji="0" lang="en-US" sz="3200" b="0" i="0" u="none" strike="noStrike" kern="0" cap="none" spc="0" normalizeH="0" baseline="0" noProof="0" dirty="0">
                    <a:ln>
                      <a:noFill/>
                    </a:ln>
                    <a:solidFill>
                      <a:srgbClr val="000000"/>
                    </a:solidFill>
                    <a:effectLst/>
                    <a:uLnTx/>
                    <a:uFillTx/>
                    <a:latin typeface="Proxima Nova"/>
                    <a:ea typeface="Proxima Nova"/>
                    <a:cs typeface="Proxima Nova"/>
                    <a:sym typeface="Proxima Nova"/>
                  </a:rPr>
                  <a:t>1</a:t>
                </a:r>
                <a:endParaRPr kumimoji="0" sz="1800" b="0" i="0" u="none" strike="noStrike" kern="0" cap="none" spc="0" normalizeH="0" baseline="0" noProof="0" dirty="0">
                  <a:ln>
                    <a:noFill/>
                  </a:ln>
                  <a:solidFill>
                    <a:srgbClr val="000000"/>
                  </a:solidFill>
                  <a:effectLst/>
                  <a:uLnTx/>
                  <a:uFillTx/>
                  <a:latin typeface="Proxima Nova"/>
                  <a:ea typeface="Proxima Nova"/>
                  <a:cs typeface="Proxima Nova"/>
                  <a:sym typeface="Proxima Nova"/>
                </a:endParaRPr>
              </a:p>
            </p:txBody>
          </p:sp>
        </p:grpSp>
      </p:grpSp>
      <p:grpSp>
        <p:nvGrpSpPr>
          <p:cNvPr id="436" name="Google Shape;436;p25"/>
          <p:cNvGrpSpPr/>
          <p:nvPr/>
        </p:nvGrpSpPr>
        <p:grpSpPr>
          <a:xfrm>
            <a:off x="850901" y="2857506"/>
            <a:ext cx="10197237" cy="912685"/>
            <a:chOff x="431801" y="3202115"/>
            <a:chExt cx="10197237" cy="912685"/>
          </a:xfrm>
        </p:grpSpPr>
        <p:grpSp>
          <p:nvGrpSpPr>
            <p:cNvPr id="437" name="Google Shape;437;p25"/>
            <p:cNvGrpSpPr/>
            <p:nvPr/>
          </p:nvGrpSpPr>
          <p:grpSpPr>
            <a:xfrm>
              <a:off x="431801" y="3202115"/>
              <a:ext cx="754062" cy="912683"/>
              <a:chOff x="3459760" y="3428999"/>
              <a:chExt cx="754062" cy="912683"/>
            </a:xfrm>
          </p:grpSpPr>
          <p:sp>
            <p:nvSpPr>
              <p:cNvPr id="438" name="Google Shape;438;p25"/>
              <p:cNvSpPr/>
              <p:nvPr/>
            </p:nvSpPr>
            <p:spPr>
              <a:xfrm>
                <a:off x="3459760" y="3428999"/>
                <a:ext cx="754062" cy="912683"/>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39" name="Google Shape;439;p25"/>
              <p:cNvSpPr/>
              <p:nvPr/>
            </p:nvSpPr>
            <p:spPr>
              <a:xfrm>
                <a:off x="3615731" y="3576407"/>
                <a:ext cx="409086" cy="58477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Proxima Nova"/>
                  <a:buNone/>
                  <a:tabLst/>
                  <a:defRPr/>
                </a:pPr>
                <a:r>
                  <a:rPr kumimoji="0" lang="en-US" sz="3200" b="0" i="0" u="none" strike="noStrike" kern="0" cap="none" spc="0" normalizeH="0" baseline="0" noProof="0">
                    <a:ln>
                      <a:noFill/>
                    </a:ln>
                    <a:solidFill>
                      <a:srgbClr val="000000"/>
                    </a:solidFill>
                    <a:effectLst/>
                    <a:uLnTx/>
                    <a:uFillTx/>
                    <a:latin typeface="Proxima Nova"/>
                    <a:ea typeface="Proxima Nova"/>
                    <a:cs typeface="Proxima Nova"/>
                    <a:sym typeface="Proxima Nova"/>
                  </a:rPr>
                  <a:t>2</a:t>
                </a:r>
                <a:endParaRPr kumimoji="0" sz="1800" b="0" i="0" u="none" strike="noStrike" kern="0" cap="none" spc="0" normalizeH="0" baseline="0" noProof="0">
                  <a:ln>
                    <a:noFill/>
                  </a:ln>
                  <a:solidFill>
                    <a:srgbClr val="000000"/>
                  </a:solidFill>
                  <a:effectLst/>
                  <a:uLnTx/>
                  <a:uFillTx/>
                  <a:latin typeface="Proxima Nova"/>
                  <a:ea typeface="Proxima Nova"/>
                  <a:cs typeface="Proxima Nova"/>
                  <a:sym typeface="Proxima Nova"/>
                </a:endParaRPr>
              </a:p>
            </p:txBody>
          </p:sp>
        </p:grpSp>
        <p:sp>
          <p:nvSpPr>
            <p:cNvPr id="440" name="Google Shape;440;p25"/>
            <p:cNvSpPr/>
            <p:nvPr/>
          </p:nvSpPr>
          <p:spPr>
            <a:xfrm>
              <a:off x="431801" y="3202116"/>
              <a:ext cx="10197237" cy="912684"/>
            </a:xfrm>
            <a:prstGeom prst="rect">
              <a:avLst/>
            </a:prstGeom>
            <a:noFill/>
            <a:ln w="19050" cap="flat" cmpd="sng">
              <a:solidFill>
                <a:srgbClr val="5959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grpSp>
        <p:nvGrpSpPr>
          <p:cNvPr id="441" name="Google Shape;441;p25"/>
          <p:cNvGrpSpPr/>
          <p:nvPr/>
        </p:nvGrpSpPr>
        <p:grpSpPr>
          <a:xfrm>
            <a:off x="850901" y="3791215"/>
            <a:ext cx="10197237" cy="912685"/>
            <a:chOff x="431801" y="3202115"/>
            <a:chExt cx="10197237" cy="912685"/>
          </a:xfrm>
        </p:grpSpPr>
        <p:grpSp>
          <p:nvGrpSpPr>
            <p:cNvPr id="442" name="Google Shape;442;p25"/>
            <p:cNvGrpSpPr/>
            <p:nvPr/>
          </p:nvGrpSpPr>
          <p:grpSpPr>
            <a:xfrm>
              <a:off x="431801" y="3202115"/>
              <a:ext cx="754062" cy="912683"/>
              <a:chOff x="3459760" y="3428999"/>
              <a:chExt cx="754062" cy="912683"/>
            </a:xfrm>
          </p:grpSpPr>
          <p:sp>
            <p:nvSpPr>
              <p:cNvPr id="443" name="Google Shape;443;p25"/>
              <p:cNvSpPr/>
              <p:nvPr/>
            </p:nvSpPr>
            <p:spPr>
              <a:xfrm>
                <a:off x="3459760" y="3428999"/>
                <a:ext cx="754062" cy="912683"/>
              </a:xfrm>
              <a:prstGeom prst="rect">
                <a:avLst/>
              </a:prstGeom>
              <a:solidFill>
                <a:srgbClr val="AEABAB"/>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44" name="Google Shape;444;p25"/>
              <p:cNvSpPr/>
              <p:nvPr/>
            </p:nvSpPr>
            <p:spPr>
              <a:xfrm>
                <a:off x="3625834" y="3592952"/>
                <a:ext cx="421911" cy="58477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Proxima Nova"/>
                  <a:buNone/>
                  <a:tabLst/>
                  <a:defRPr/>
                </a:pPr>
                <a:r>
                  <a:rPr kumimoji="0" lang="en-US" sz="3200" b="0" i="0" u="none" strike="noStrike" kern="0" cap="none" spc="0" normalizeH="0" baseline="0" noProof="0">
                    <a:ln>
                      <a:noFill/>
                    </a:ln>
                    <a:solidFill>
                      <a:srgbClr val="000000"/>
                    </a:solidFill>
                    <a:effectLst/>
                    <a:uLnTx/>
                    <a:uFillTx/>
                    <a:latin typeface="Proxima Nova"/>
                    <a:ea typeface="Proxima Nova"/>
                    <a:cs typeface="Proxima Nova"/>
                    <a:sym typeface="Proxima Nova"/>
                  </a:rPr>
                  <a:t>3</a:t>
                </a:r>
                <a:endParaRPr kumimoji="0" sz="1800" b="0" i="0" u="none" strike="noStrike" kern="0" cap="none" spc="0" normalizeH="0" baseline="0" noProof="0">
                  <a:ln>
                    <a:noFill/>
                  </a:ln>
                  <a:solidFill>
                    <a:srgbClr val="000000"/>
                  </a:solidFill>
                  <a:effectLst/>
                  <a:uLnTx/>
                  <a:uFillTx/>
                  <a:latin typeface="Proxima Nova"/>
                  <a:ea typeface="Proxima Nova"/>
                  <a:cs typeface="Proxima Nova"/>
                  <a:sym typeface="Proxima Nova"/>
                </a:endParaRPr>
              </a:p>
            </p:txBody>
          </p:sp>
        </p:grpSp>
        <p:sp>
          <p:nvSpPr>
            <p:cNvPr id="445" name="Google Shape;445;p25"/>
            <p:cNvSpPr/>
            <p:nvPr/>
          </p:nvSpPr>
          <p:spPr>
            <a:xfrm>
              <a:off x="431801" y="3202116"/>
              <a:ext cx="10197237" cy="912684"/>
            </a:xfrm>
            <a:prstGeom prst="rect">
              <a:avLst/>
            </a:prstGeom>
            <a:noFill/>
            <a:ln w="19050" cap="flat" cmpd="sng">
              <a:solidFill>
                <a:srgbClr val="5959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grpSp>
        <p:nvGrpSpPr>
          <p:cNvPr id="446" name="Google Shape;446;p25"/>
          <p:cNvGrpSpPr/>
          <p:nvPr/>
        </p:nvGrpSpPr>
        <p:grpSpPr>
          <a:xfrm>
            <a:off x="850901" y="4724924"/>
            <a:ext cx="10197237" cy="912684"/>
            <a:chOff x="431801" y="3202116"/>
            <a:chExt cx="10197237" cy="912684"/>
          </a:xfrm>
        </p:grpSpPr>
        <p:grpSp>
          <p:nvGrpSpPr>
            <p:cNvPr id="447" name="Google Shape;447;p25"/>
            <p:cNvGrpSpPr/>
            <p:nvPr/>
          </p:nvGrpSpPr>
          <p:grpSpPr>
            <a:xfrm>
              <a:off x="431801" y="3202116"/>
              <a:ext cx="754062" cy="912684"/>
              <a:chOff x="3459760" y="3429000"/>
              <a:chExt cx="754062" cy="912684"/>
            </a:xfrm>
          </p:grpSpPr>
          <p:sp>
            <p:nvSpPr>
              <p:cNvPr id="448" name="Google Shape;448;p25"/>
              <p:cNvSpPr/>
              <p:nvPr/>
            </p:nvSpPr>
            <p:spPr>
              <a:xfrm>
                <a:off x="3459760" y="3429000"/>
                <a:ext cx="754062" cy="912684"/>
              </a:xfrm>
              <a:prstGeom prst="rect">
                <a:avLst/>
              </a:prstGeom>
              <a:solidFill>
                <a:srgbClr val="7F6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49" name="Google Shape;449;p25"/>
              <p:cNvSpPr/>
              <p:nvPr/>
            </p:nvSpPr>
            <p:spPr>
              <a:xfrm>
                <a:off x="3615731" y="3592954"/>
                <a:ext cx="421911" cy="58477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Proxima Nova"/>
                  <a:buNone/>
                  <a:tabLst/>
                  <a:defRPr/>
                </a:pPr>
                <a:r>
                  <a:rPr kumimoji="0" lang="en-US" sz="3200" b="0" i="0" u="none" strike="noStrike" kern="0" cap="none" spc="0" normalizeH="0" baseline="0" noProof="0">
                    <a:ln>
                      <a:noFill/>
                    </a:ln>
                    <a:solidFill>
                      <a:srgbClr val="000000"/>
                    </a:solidFill>
                    <a:effectLst/>
                    <a:uLnTx/>
                    <a:uFillTx/>
                    <a:latin typeface="Proxima Nova"/>
                    <a:ea typeface="Proxima Nova"/>
                    <a:cs typeface="Proxima Nova"/>
                    <a:sym typeface="Proxima Nova"/>
                  </a:rPr>
                  <a:t>4</a:t>
                </a:r>
                <a:endParaRPr kumimoji="0" sz="1800" b="0" i="0" u="none" strike="noStrike" kern="0" cap="none" spc="0" normalizeH="0" baseline="0" noProof="0">
                  <a:ln>
                    <a:noFill/>
                  </a:ln>
                  <a:solidFill>
                    <a:srgbClr val="000000"/>
                  </a:solidFill>
                  <a:effectLst/>
                  <a:uLnTx/>
                  <a:uFillTx/>
                  <a:latin typeface="Proxima Nova"/>
                  <a:ea typeface="Proxima Nova"/>
                  <a:cs typeface="Proxima Nova"/>
                  <a:sym typeface="Proxima Nova"/>
                </a:endParaRPr>
              </a:p>
            </p:txBody>
          </p:sp>
        </p:grpSp>
        <p:sp>
          <p:nvSpPr>
            <p:cNvPr id="450" name="Google Shape;450;p25"/>
            <p:cNvSpPr/>
            <p:nvPr/>
          </p:nvSpPr>
          <p:spPr>
            <a:xfrm>
              <a:off x="431801" y="3202116"/>
              <a:ext cx="10197237" cy="912684"/>
            </a:xfrm>
            <a:prstGeom prst="rect">
              <a:avLst/>
            </a:prstGeom>
            <a:noFill/>
            <a:ln w="19050" cap="flat" cmpd="sng">
              <a:solidFill>
                <a:srgbClr val="5959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grpSp>
        <p:nvGrpSpPr>
          <p:cNvPr id="451" name="Google Shape;451;p25"/>
          <p:cNvGrpSpPr/>
          <p:nvPr/>
        </p:nvGrpSpPr>
        <p:grpSpPr>
          <a:xfrm>
            <a:off x="850901" y="5658631"/>
            <a:ext cx="10197237" cy="912685"/>
            <a:chOff x="431801" y="3202115"/>
            <a:chExt cx="10197237" cy="912685"/>
          </a:xfrm>
        </p:grpSpPr>
        <p:grpSp>
          <p:nvGrpSpPr>
            <p:cNvPr id="452" name="Google Shape;452;p25"/>
            <p:cNvGrpSpPr/>
            <p:nvPr/>
          </p:nvGrpSpPr>
          <p:grpSpPr>
            <a:xfrm>
              <a:off x="431801" y="3202115"/>
              <a:ext cx="754062" cy="912683"/>
              <a:chOff x="3459760" y="3428999"/>
              <a:chExt cx="754062" cy="912683"/>
            </a:xfrm>
          </p:grpSpPr>
          <p:sp>
            <p:nvSpPr>
              <p:cNvPr id="453" name="Google Shape;453;p25"/>
              <p:cNvSpPr/>
              <p:nvPr/>
            </p:nvSpPr>
            <p:spPr>
              <a:xfrm>
                <a:off x="3459760" y="3428999"/>
                <a:ext cx="754062" cy="912683"/>
              </a:xfrm>
              <a:prstGeom prst="rect">
                <a:avLst/>
              </a:prstGeom>
              <a:solidFill>
                <a:srgbClr val="9CC2E5"/>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454" name="Google Shape;454;p25"/>
              <p:cNvSpPr/>
              <p:nvPr/>
            </p:nvSpPr>
            <p:spPr>
              <a:xfrm>
                <a:off x="3632247" y="3592952"/>
                <a:ext cx="409086" cy="584775"/>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Proxima Nova"/>
                  <a:buNone/>
                  <a:tabLst/>
                  <a:defRPr/>
                </a:pPr>
                <a:r>
                  <a:rPr kumimoji="0" lang="en-US" sz="3200" b="0" i="0" u="none" strike="noStrike" kern="0" cap="none" spc="0" normalizeH="0" baseline="0" noProof="0">
                    <a:ln>
                      <a:noFill/>
                    </a:ln>
                    <a:solidFill>
                      <a:srgbClr val="000000"/>
                    </a:solidFill>
                    <a:effectLst/>
                    <a:uLnTx/>
                    <a:uFillTx/>
                    <a:latin typeface="Proxima Nova"/>
                    <a:ea typeface="Proxima Nova"/>
                    <a:cs typeface="Proxima Nova"/>
                    <a:sym typeface="Proxima Nova"/>
                  </a:rPr>
                  <a:t>5</a:t>
                </a:r>
                <a:endParaRPr kumimoji="0" sz="1800" b="0" i="0" u="none" strike="noStrike" kern="0" cap="none" spc="0" normalizeH="0" baseline="0" noProof="0">
                  <a:ln>
                    <a:noFill/>
                  </a:ln>
                  <a:solidFill>
                    <a:srgbClr val="000000"/>
                  </a:solidFill>
                  <a:effectLst/>
                  <a:uLnTx/>
                  <a:uFillTx/>
                  <a:latin typeface="Proxima Nova"/>
                  <a:ea typeface="Proxima Nova"/>
                  <a:cs typeface="Proxima Nova"/>
                  <a:sym typeface="Proxima Nova"/>
                </a:endParaRPr>
              </a:p>
            </p:txBody>
          </p:sp>
        </p:grpSp>
        <p:sp>
          <p:nvSpPr>
            <p:cNvPr id="455" name="Google Shape;455;p25"/>
            <p:cNvSpPr/>
            <p:nvPr/>
          </p:nvSpPr>
          <p:spPr>
            <a:xfrm>
              <a:off x="431801" y="3202116"/>
              <a:ext cx="10197237" cy="912684"/>
            </a:xfrm>
            <a:prstGeom prst="rect">
              <a:avLst/>
            </a:prstGeom>
            <a:noFill/>
            <a:ln w="19050" cap="flat" cmpd="sng">
              <a:solidFill>
                <a:srgbClr val="59595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000000"/>
                </a:solidFill>
                <a:effectLst/>
                <a:uLnTx/>
                <a:uFillTx/>
                <a:latin typeface="Calibri"/>
                <a:ea typeface="Calibri"/>
                <a:cs typeface="Calibri"/>
                <a:sym typeface="Calibri"/>
              </a:endParaRPr>
            </a:p>
          </p:txBody>
        </p:sp>
      </p:grpSp>
      <p:sp>
        <p:nvSpPr>
          <p:cNvPr id="456" name="Google Shape;456;p25"/>
          <p:cNvSpPr/>
          <p:nvPr/>
        </p:nvSpPr>
        <p:spPr>
          <a:xfrm>
            <a:off x="1712197" y="2165306"/>
            <a:ext cx="9158999" cy="33855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Boards should approach cybersecurity as an enterprise-wide risk management issue, not just an IT issue</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57" name="Google Shape;457;p25"/>
          <p:cNvSpPr/>
          <p:nvPr/>
        </p:nvSpPr>
        <p:spPr>
          <a:xfrm>
            <a:off x="1712197" y="3007693"/>
            <a:ext cx="8993901" cy="58477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Boards should understand the legal implications of cyber risk as they apply to the company’s specific circumstances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58" name="Google Shape;458;p25"/>
          <p:cNvSpPr/>
          <p:nvPr/>
        </p:nvSpPr>
        <p:spPr>
          <a:xfrm>
            <a:off x="1712197" y="3928777"/>
            <a:ext cx="8993901" cy="58477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Boards should have adequate access to cybersecurity expertise, and discussions about cyber-risk management should be given regular and adequate time on the board meeting agenda</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59" name="Google Shape;459;p25"/>
          <p:cNvSpPr/>
          <p:nvPr/>
        </p:nvSpPr>
        <p:spPr>
          <a:xfrm>
            <a:off x="1712197" y="4818953"/>
            <a:ext cx="9193266" cy="58477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Boards should set the expectation that management will establish an enterprise-wide cyber-risk management framework</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0" name="Google Shape;460;p25"/>
          <p:cNvSpPr/>
          <p:nvPr/>
        </p:nvSpPr>
        <p:spPr>
          <a:xfrm>
            <a:off x="1712197" y="5760840"/>
            <a:ext cx="8942603" cy="584775"/>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a:ln>
                  <a:noFill/>
                </a:ln>
                <a:solidFill>
                  <a:srgbClr val="000000"/>
                </a:solidFill>
                <a:effectLst/>
                <a:uLnTx/>
                <a:uFillTx/>
                <a:latin typeface="Calibri"/>
                <a:ea typeface="Calibri"/>
                <a:cs typeface="Calibri"/>
                <a:sym typeface="Calibri"/>
              </a:rPr>
              <a:t>Board-management discussion about cyber risk should include identification of which risks to avoid, accept, and mitigate or transfer through insurance, as well as specific plans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1" name="Google Shape;461;p25"/>
          <p:cNvSpPr/>
          <p:nvPr/>
        </p:nvSpPr>
        <p:spPr>
          <a:xfrm>
            <a:off x="4452937" y="6591414"/>
            <a:ext cx="7739063" cy="230832"/>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900"/>
              <a:buFont typeface="Calibri"/>
              <a:buNone/>
              <a:tabLst/>
              <a:defRPr/>
            </a:pPr>
            <a:r>
              <a:rPr kumimoji="0" lang="en-US" sz="900" b="0" i="0" u="none" strike="noStrike" kern="0" cap="none" spc="0" normalizeH="0" baseline="0" noProof="0">
                <a:ln>
                  <a:noFill/>
                </a:ln>
                <a:solidFill>
                  <a:srgbClr val="000000"/>
                </a:solidFill>
                <a:effectLst/>
                <a:uLnTx/>
                <a:uFillTx/>
                <a:latin typeface="Calibri"/>
                <a:ea typeface="Calibri"/>
                <a:cs typeface="Calibri"/>
                <a:sym typeface="Calibri"/>
              </a:rPr>
              <a:t>Source: National Association of Corporate Directors, </a:t>
            </a:r>
            <a:r>
              <a:rPr kumimoji="0" lang="en-US" sz="900" b="0" i="1" u="none" strike="noStrike" kern="0" cap="none" spc="0" normalizeH="0" baseline="0" noProof="0">
                <a:ln>
                  <a:noFill/>
                </a:ln>
                <a:solidFill>
                  <a:srgbClr val="000000"/>
                </a:solidFill>
                <a:effectLst/>
                <a:uLnTx/>
                <a:uFillTx/>
                <a:latin typeface="Calibri"/>
                <a:ea typeface="Calibri"/>
                <a:cs typeface="Calibri"/>
                <a:sym typeface="Calibri"/>
              </a:rPr>
              <a:t>Cyber-Risk Oversight Handbook</a:t>
            </a:r>
            <a:r>
              <a:rPr kumimoji="0" lang="en-US" sz="900" b="0" i="0" u="none" strike="noStrike" kern="0" cap="none" spc="0" normalizeH="0" baseline="0" noProof="0">
                <a:ln>
                  <a:noFill/>
                </a:ln>
                <a:solidFill>
                  <a:srgbClr val="000000"/>
                </a:solidFill>
                <a:effectLst/>
                <a:uLnTx/>
                <a:uFillTx/>
                <a:latin typeface="Calibri"/>
                <a:ea typeface="Calibri"/>
                <a:cs typeface="Calibri"/>
                <a:sym typeface="Calibri"/>
              </a:rPr>
              <a:t>, 2020</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2" name="Google Shape;462;p25"/>
          <p:cNvSpPr txBox="1"/>
          <p:nvPr/>
        </p:nvSpPr>
        <p:spPr>
          <a:xfrm>
            <a:off x="850901" y="258300"/>
            <a:ext cx="10515600" cy="992789"/>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THE BOARD’S ROLE IN CYBER RISK OVERSIGHT</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26"/>
          <p:cNvSpPr txBox="1"/>
          <p:nvPr/>
        </p:nvSpPr>
        <p:spPr>
          <a:xfrm>
            <a:off x="299803" y="219799"/>
            <a:ext cx="11672716" cy="992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90000"/>
              </a:lnSpc>
              <a:spcBef>
                <a:spcPts val="0"/>
              </a:spcBef>
              <a:spcAft>
                <a:spcPts val="0"/>
              </a:spcAft>
              <a:buClr>
                <a:srgbClr val="000000"/>
              </a:buClr>
              <a:buSzPct val="1000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THREE LAYERS OF INFORMATION RISK MANAGEMENT </a:t>
            </a:r>
            <a:endParaRPr kumimoji="0" sz="40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9" name="Google Shape;469;p26"/>
          <p:cNvSpPr/>
          <p:nvPr/>
        </p:nvSpPr>
        <p:spPr>
          <a:xfrm>
            <a:off x="7554237" y="1506679"/>
            <a:ext cx="1824881" cy="393094"/>
          </a:xfrm>
          <a:prstGeom prst="rect">
            <a:avLst/>
          </a:prstGeom>
          <a:solidFill>
            <a:srgbClr val="00B05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1" i="0" u="none" strike="noStrike" kern="0" cap="none" spc="0" normalizeH="0" baseline="0" noProof="0">
                <a:ln>
                  <a:noFill/>
                </a:ln>
                <a:solidFill>
                  <a:srgbClr val="FFFFFF"/>
                </a:solidFill>
                <a:effectLst/>
                <a:uLnTx/>
                <a:uFillTx/>
                <a:latin typeface="Calibri"/>
                <a:ea typeface="Calibri"/>
                <a:cs typeface="Calibri"/>
                <a:sym typeface="Calibri"/>
              </a:rPr>
              <a:t>Internal Audit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nvGrpSpPr>
          <p:cNvPr id="470" name="Google Shape;470;p26"/>
          <p:cNvGrpSpPr/>
          <p:nvPr/>
        </p:nvGrpSpPr>
        <p:grpSpPr>
          <a:xfrm>
            <a:off x="6281370" y="2453793"/>
            <a:ext cx="4629212" cy="1012559"/>
            <a:chOff x="4277892" y="2833249"/>
            <a:chExt cx="3630516" cy="1012559"/>
          </a:xfrm>
        </p:grpSpPr>
        <p:sp>
          <p:nvSpPr>
            <p:cNvPr id="471" name="Google Shape;471;p26"/>
            <p:cNvSpPr/>
            <p:nvPr/>
          </p:nvSpPr>
          <p:spPr>
            <a:xfrm>
              <a:off x="4277892" y="3442514"/>
              <a:ext cx="1058206" cy="39309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Arial"/>
                  <a:ea typeface="Arial"/>
                  <a:cs typeface="Arial"/>
                  <a:sym typeface="Arial"/>
                </a:rPr>
                <a:t>Information </a:t>
              </a:r>
              <a:r>
                <a:rPr kumimoji="0" lang="en-US" sz="1200" b="1" i="0" u="none" strike="noStrike" kern="0" cap="none" spc="0" normalizeH="0" baseline="0" noProof="0">
                  <a:ln>
                    <a:noFill/>
                  </a:ln>
                  <a:solidFill>
                    <a:srgbClr val="FFFFFF"/>
                  </a:solidFill>
                  <a:effectLst/>
                  <a:uLnTx/>
                  <a:uFillTx/>
                  <a:latin typeface="Calibri"/>
                  <a:ea typeface="Calibri"/>
                  <a:cs typeface="Calibri"/>
                  <a:sym typeface="Calibri"/>
                </a:rPr>
                <a:t>Security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72" name="Google Shape;472;p26"/>
            <p:cNvSpPr/>
            <p:nvPr/>
          </p:nvSpPr>
          <p:spPr>
            <a:xfrm>
              <a:off x="4758398" y="2833249"/>
              <a:ext cx="1058206" cy="39309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a:ln>
                    <a:noFill/>
                  </a:ln>
                  <a:solidFill>
                    <a:srgbClr val="FFFFFF"/>
                  </a:solidFill>
                  <a:effectLst/>
                  <a:uLnTx/>
                  <a:uFillTx/>
                  <a:latin typeface="Calibri"/>
                  <a:ea typeface="Calibri"/>
                  <a:cs typeface="Calibri"/>
                  <a:sym typeface="Calibri"/>
                </a:rPr>
                <a:t>Legal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73" name="Google Shape;473;p26"/>
            <p:cNvSpPr/>
            <p:nvPr/>
          </p:nvSpPr>
          <p:spPr>
            <a:xfrm>
              <a:off x="6850202" y="3442514"/>
              <a:ext cx="1058206" cy="39309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a:ln>
                    <a:noFill/>
                  </a:ln>
                  <a:solidFill>
                    <a:srgbClr val="FFFFFF"/>
                  </a:solidFill>
                  <a:effectLst/>
                  <a:uLnTx/>
                  <a:uFillTx/>
                  <a:latin typeface="Calibri"/>
                  <a:ea typeface="Calibri"/>
                  <a:cs typeface="Calibri"/>
                  <a:sym typeface="Calibri"/>
                </a:rPr>
                <a:t>Privacy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74" name="Google Shape;474;p26"/>
            <p:cNvSpPr/>
            <p:nvPr/>
          </p:nvSpPr>
          <p:spPr>
            <a:xfrm>
              <a:off x="5569671" y="3452714"/>
              <a:ext cx="1058206" cy="39309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a:ln>
                    <a:noFill/>
                  </a:ln>
                  <a:solidFill>
                    <a:srgbClr val="FFFFFF"/>
                  </a:solidFill>
                  <a:effectLst/>
                  <a:uLnTx/>
                  <a:uFillTx/>
                  <a:latin typeface="Calibri"/>
                  <a:ea typeface="Calibri"/>
                  <a:cs typeface="Calibri"/>
                  <a:sym typeface="Calibri"/>
                </a:rPr>
                <a:t>Compliance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75" name="Google Shape;475;p26"/>
            <p:cNvSpPr/>
            <p:nvPr/>
          </p:nvSpPr>
          <p:spPr>
            <a:xfrm>
              <a:off x="6090958" y="2835745"/>
              <a:ext cx="1058206" cy="39309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0" i="0" u="none" strike="noStrike" kern="0" cap="none" spc="0" normalizeH="0" baseline="0" noProof="0">
                  <a:ln>
                    <a:noFill/>
                  </a:ln>
                  <a:solidFill>
                    <a:srgbClr val="FFFFFF"/>
                  </a:solidFill>
                  <a:effectLst/>
                  <a:uLnTx/>
                  <a:uFillTx/>
                  <a:latin typeface="Calibri"/>
                  <a:ea typeface="Calibri"/>
                  <a:cs typeface="Calibri"/>
                  <a:sym typeface="Calibri"/>
                </a:rPr>
                <a:t>HR</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sp>
        <p:nvSpPr>
          <p:cNvPr id="476" name="Google Shape;476;p26"/>
          <p:cNvSpPr/>
          <p:nvPr/>
        </p:nvSpPr>
        <p:spPr>
          <a:xfrm>
            <a:off x="480272" y="5007493"/>
            <a:ext cx="4622614" cy="299129"/>
          </a:xfrm>
          <a:prstGeom prst="rect">
            <a:avLst/>
          </a:prstGeom>
          <a:solidFill>
            <a:srgbClr val="C00000"/>
          </a:solidFill>
          <a:ln w="9525"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Arial"/>
                <a:ea typeface="Arial"/>
                <a:cs typeface="Arial"/>
                <a:sym typeface="Arial"/>
              </a:rPr>
              <a:t>Layer 1. Risk Owners – in IT or in the Business Units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nvGrpSpPr>
          <p:cNvPr id="477" name="Google Shape;477;p26"/>
          <p:cNvGrpSpPr/>
          <p:nvPr/>
        </p:nvGrpSpPr>
        <p:grpSpPr>
          <a:xfrm>
            <a:off x="466799" y="1335936"/>
            <a:ext cx="4622614" cy="850182"/>
            <a:chOff x="536781" y="1744368"/>
            <a:chExt cx="3625342" cy="850182"/>
          </a:xfrm>
        </p:grpSpPr>
        <p:sp>
          <p:nvSpPr>
            <p:cNvPr id="478" name="Google Shape;478;p26"/>
            <p:cNvSpPr/>
            <p:nvPr/>
          </p:nvSpPr>
          <p:spPr>
            <a:xfrm>
              <a:off x="536781" y="1744368"/>
              <a:ext cx="3625342" cy="299129"/>
            </a:xfrm>
            <a:prstGeom prst="rect">
              <a:avLst/>
            </a:prstGeom>
            <a:solidFill>
              <a:srgbClr val="00B050"/>
            </a:solidFill>
            <a:ln w="9525"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Arial"/>
                  <a:ea typeface="Arial"/>
                  <a:cs typeface="Arial"/>
                  <a:sym typeface="Arial"/>
                </a:rPr>
                <a:t>Layer 3. Internal Audit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79" name="Google Shape;479;p26"/>
            <p:cNvSpPr/>
            <p:nvPr/>
          </p:nvSpPr>
          <p:spPr>
            <a:xfrm>
              <a:off x="536781" y="2027720"/>
              <a:ext cx="3625342" cy="566830"/>
            </a:xfrm>
            <a:prstGeom prst="rect">
              <a:avLst/>
            </a:prstGeom>
            <a:noFill/>
            <a:ln w="9525"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Internal Audit provides the final assurance that information risks are being managed within the organization’s risk appetite.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sp>
        <p:nvSpPr>
          <p:cNvPr id="480" name="Google Shape;480;p26"/>
          <p:cNvSpPr/>
          <p:nvPr/>
        </p:nvSpPr>
        <p:spPr>
          <a:xfrm>
            <a:off x="480272" y="2353880"/>
            <a:ext cx="4622614" cy="299129"/>
          </a:xfrm>
          <a:prstGeom prst="rect">
            <a:avLst/>
          </a:prstGeom>
          <a:solidFill>
            <a:schemeClr val="accent2"/>
          </a:solidFill>
          <a:ln w="9525" cap="flat" cmpd="sng">
            <a:solidFill>
              <a:srgbClr val="00285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200"/>
              <a:buFont typeface="Arial"/>
              <a:buNone/>
              <a:tabLst/>
              <a:defRPr/>
            </a:pPr>
            <a:r>
              <a:rPr kumimoji="0" lang="en-US" sz="1200" b="1" i="0" u="none" strike="noStrike" kern="0" cap="none" spc="0" normalizeH="0" baseline="0" noProof="0">
                <a:ln>
                  <a:noFill/>
                </a:ln>
                <a:solidFill>
                  <a:srgbClr val="FFFFFF"/>
                </a:solidFill>
                <a:effectLst/>
                <a:uLnTx/>
                <a:uFillTx/>
                <a:latin typeface="Arial"/>
                <a:ea typeface="Arial"/>
                <a:cs typeface="Arial"/>
                <a:sym typeface="Arial"/>
              </a:rPr>
              <a:t>Layer 2. Risk Management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1" name="Google Shape;481;p26"/>
          <p:cNvSpPr/>
          <p:nvPr/>
        </p:nvSpPr>
        <p:spPr>
          <a:xfrm>
            <a:off x="480272" y="2655251"/>
            <a:ext cx="4622614" cy="1009405"/>
          </a:xfrm>
          <a:prstGeom prst="rect">
            <a:avLst/>
          </a:prstGeom>
          <a:noFill/>
          <a:ln w="952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Responsibilities: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60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Mapping assets to risk owners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Identifying and quantifying known and emerging risks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Setting up and facilitating risk management workflows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2" name="Google Shape;482;p26"/>
          <p:cNvSpPr/>
          <p:nvPr/>
        </p:nvSpPr>
        <p:spPr>
          <a:xfrm>
            <a:off x="481401" y="5254368"/>
            <a:ext cx="4622614" cy="1009405"/>
          </a:xfrm>
          <a:prstGeom prst="rect">
            <a:avLst/>
          </a:prstGeom>
          <a:noFill/>
          <a:ln w="9525"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Responsibilities: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60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Owning and managing risks, e.g., patching software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Maintaining effective security controls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1450" marR="0" lvl="0" indent="-171450" algn="l" defTabSz="914400" rtl="0" eaLnBrk="1" fontAlgn="auto" latinLnBrk="0" hangingPunct="1">
              <a:lnSpc>
                <a:spcPct val="100000"/>
              </a:lnSpc>
              <a:spcBef>
                <a:spcPts val="0"/>
              </a:spcBef>
              <a:spcAft>
                <a:spcPts val="0"/>
              </a:spcAft>
              <a:buClr>
                <a:srgbClr val="000000"/>
              </a:buClr>
              <a:buSzPts val="1200"/>
              <a:buFont typeface="Arial"/>
              <a:buChar char="•"/>
              <a:tabLst/>
              <a:defRPr/>
            </a:pPr>
            <a:r>
              <a:rPr kumimoji="0" lang="en-US" sz="1200" b="0" i="0" u="none" strike="noStrike" kern="0" cap="none" spc="0" normalizeH="0" baseline="0" noProof="0">
                <a:ln>
                  <a:noFill/>
                </a:ln>
                <a:solidFill>
                  <a:srgbClr val="000000"/>
                </a:solidFill>
                <a:effectLst/>
                <a:uLnTx/>
                <a:uFillTx/>
                <a:latin typeface="Arial"/>
                <a:ea typeface="Arial"/>
                <a:cs typeface="Arial"/>
                <a:sym typeface="Arial"/>
              </a:rPr>
              <a:t>Making daily risk management decisions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3" name="Google Shape;483;p26"/>
          <p:cNvSpPr/>
          <p:nvPr/>
        </p:nvSpPr>
        <p:spPr>
          <a:xfrm>
            <a:off x="6224955" y="3023810"/>
            <a:ext cx="1461971" cy="471918"/>
          </a:xfrm>
          <a:prstGeom prst="rect">
            <a:avLst/>
          </a:prstGeom>
          <a:noFill/>
          <a:ln w="2857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pic>
        <p:nvPicPr>
          <p:cNvPr id="484" name="Google Shape;484;p26"/>
          <p:cNvPicPr preferRelativeResize="0"/>
          <p:nvPr/>
        </p:nvPicPr>
        <p:blipFill rotWithShape="1">
          <a:blip r:embed="rId3">
            <a:alphaModFix/>
          </a:blip>
          <a:srcRect/>
          <a:stretch/>
        </p:blipFill>
        <p:spPr>
          <a:xfrm>
            <a:off x="5572125" y="4132036"/>
            <a:ext cx="6400394" cy="2438570"/>
          </a:xfrm>
          <a:prstGeom prst="rect">
            <a:avLst/>
          </a:prstGeom>
          <a:noFill/>
          <a:ln>
            <a:noFill/>
          </a:ln>
        </p:spPr>
      </p:pic>
      <p:sp>
        <p:nvSpPr>
          <p:cNvPr id="485" name="Google Shape;485;p26"/>
          <p:cNvSpPr/>
          <p:nvPr/>
        </p:nvSpPr>
        <p:spPr>
          <a:xfrm>
            <a:off x="10352313" y="4132036"/>
            <a:ext cx="1480457" cy="325664"/>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Calibri"/>
              <a:buNone/>
              <a:tabLst/>
              <a:defRPr/>
            </a:pPr>
            <a:r>
              <a:rPr kumimoji="0" lang="en-US" sz="1050" b="0" i="0" u="none" strike="noStrike" kern="0" cap="none" spc="0" normalizeH="0" baseline="0" noProof="0">
                <a:ln>
                  <a:noFill/>
                </a:ln>
                <a:solidFill>
                  <a:srgbClr val="000000"/>
                </a:solidFill>
                <a:effectLst/>
                <a:uLnTx/>
                <a:uFillTx/>
                <a:latin typeface="Calibri"/>
                <a:ea typeface="Calibri"/>
                <a:cs typeface="Calibri"/>
                <a:sym typeface="Calibri"/>
              </a:rPr>
              <a:t>Business Segment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6" name="Google Shape;486;p26"/>
          <p:cNvSpPr/>
          <p:nvPr/>
        </p:nvSpPr>
        <p:spPr>
          <a:xfrm>
            <a:off x="10352313" y="4719864"/>
            <a:ext cx="1480457" cy="325664"/>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Calibri"/>
              <a:buNone/>
              <a:tabLst/>
              <a:defRPr/>
            </a:pPr>
            <a:r>
              <a:rPr kumimoji="0" lang="en-US" sz="1050" b="0" i="0" u="none" strike="noStrike" kern="0" cap="none" spc="0" normalizeH="0" baseline="0" noProof="0">
                <a:ln>
                  <a:noFill/>
                </a:ln>
                <a:solidFill>
                  <a:srgbClr val="000000"/>
                </a:solidFill>
                <a:effectLst/>
                <a:uLnTx/>
                <a:uFillTx/>
                <a:latin typeface="Calibri"/>
                <a:ea typeface="Calibri"/>
                <a:cs typeface="Calibri"/>
                <a:sym typeface="Calibri"/>
              </a:rPr>
              <a:t>Business Unit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7" name="Google Shape;487;p26"/>
          <p:cNvSpPr/>
          <p:nvPr/>
        </p:nvSpPr>
        <p:spPr>
          <a:xfrm>
            <a:off x="10352313" y="5438321"/>
            <a:ext cx="1480457" cy="325664"/>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050"/>
              <a:buFont typeface="Calibri"/>
              <a:buNone/>
              <a:tabLst/>
              <a:defRPr/>
            </a:pPr>
            <a:r>
              <a:rPr kumimoji="0" lang="en-US" sz="1050" b="0" i="0" u="none" strike="noStrike" kern="0" cap="none" spc="0" normalizeH="0" baseline="0" noProof="0">
                <a:ln>
                  <a:noFill/>
                </a:ln>
                <a:solidFill>
                  <a:srgbClr val="000000"/>
                </a:solidFill>
                <a:effectLst/>
                <a:uLnTx/>
                <a:uFillTx/>
                <a:latin typeface="Calibri"/>
                <a:ea typeface="Calibri"/>
                <a:cs typeface="Calibri"/>
                <a:sym typeface="Calibri"/>
              </a:rPr>
              <a:t>Site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27"/>
          <p:cNvSpPr txBox="1"/>
          <p:nvPr/>
        </p:nvSpPr>
        <p:spPr>
          <a:xfrm>
            <a:off x="838200" y="220089"/>
            <a:ext cx="10515600" cy="992789"/>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OUR INFOSEC FUNCTION IN DETAIL</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94" name="Google Shape;494;p27"/>
          <p:cNvSpPr/>
          <p:nvPr/>
        </p:nvSpPr>
        <p:spPr>
          <a:xfrm>
            <a:off x="3199694" y="1540429"/>
            <a:ext cx="3160357" cy="651187"/>
          </a:xfrm>
          <a:prstGeom prst="rect">
            <a:avLst/>
          </a:prstGeom>
          <a:solidFill>
            <a:srgbClr val="662383"/>
          </a:solidFill>
          <a:ln>
            <a:noFill/>
          </a:ln>
        </p:spPr>
        <p:txBody>
          <a:bodyPr spcFirstLastPara="1" wrap="square" lIns="101875" tIns="0" rIns="101875" bIns="0" anchor="ctr" anchorCtr="0">
            <a:noAutofit/>
          </a:bodyPr>
          <a:lstStyle/>
          <a:p>
            <a:pPr marL="0" marR="0" lvl="0" indent="1069"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1" i="0" u="none" strike="noStrike" kern="0" cap="none" spc="0" normalizeH="0" baseline="0" noProof="0">
                <a:ln>
                  <a:noFill/>
                </a:ln>
                <a:solidFill>
                  <a:srgbClr val="FFFFFF"/>
                </a:solidFill>
                <a:effectLst/>
                <a:uLnTx/>
                <a:uFillTx/>
                <a:latin typeface="Calibri"/>
                <a:ea typeface="Calibri"/>
                <a:cs typeface="Calibri"/>
                <a:sym typeface="Calibri"/>
              </a:rPr>
              <a:t>Manage Information Security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5" name="Google Shape;495;p27"/>
          <p:cNvSpPr/>
          <p:nvPr/>
        </p:nvSpPr>
        <p:spPr>
          <a:xfrm>
            <a:off x="945870" y="3117508"/>
            <a:ext cx="1502835"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Risk Management Strategy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6" name="Google Shape;496;p27"/>
          <p:cNvSpPr/>
          <p:nvPr/>
        </p:nvSpPr>
        <p:spPr>
          <a:xfrm>
            <a:off x="8922688" y="2426108"/>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Data Classification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7" name="Google Shape;497;p27"/>
          <p:cNvSpPr/>
          <p:nvPr/>
        </p:nvSpPr>
        <p:spPr>
          <a:xfrm>
            <a:off x="8922688" y="3733573"/>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Employee Awareness &amp; Training</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8" name="Google Shape;498;p27"/>
          <p:cNvSpPr/>
          <p:nvPr/>
        </p:nvSpPr>
        <p:spPr>
          <a:xfrm>
            <a:off x="7001482" y="4405695"/>
            <a:ext cx="1501877" cy="564974"/>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Third-Party Risks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9" name="Google Shape;499;p27"/>
          <p:cNvSpPr/>
          <p:nvPr/>
        </p:nvSpPr>
        <p:spPr>
          <a:xfrm>
            <a:off x="4858175" y="3776995"/>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Evaluate and oversee deployment of  new security tools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0" name="Google Shape;500;p27"/>
          <p:cNvSpPr/>
          <p:nvPr/>
        </p:nvSpPr>
        <p:spPr>
          <a:xfrm>
            <a:off x="7005754" y="2420453"/>
            <a:ext cx="1502835"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Respond to Regulatory Requirements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1" name="Google Shape;501;p27"/>
          <p:cNvSpPr/>
          <p:nvPr/>
        </p:nvSpPr>
        <p:spPr>
          <a:xfrm>
            <a:off x="7001482" y="3085513"/>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Maintain Records Management and E-Discovery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2" name="Google Shape;502;p27"/>
          <p:cNvSpPr/>
          <p:nvPr/>
        </p:nvSpPr>
        <p:spPr>
          <a:xfrm>
            <a:off x="7001482" y="3733574"/>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Data Privacy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3" name="Google Shape;503;p27"/>
          <p:cNvSpPr/>
          <p:nvPr/>
        </p:nvSpPr>
        <p:spPr>
          <a:xfrm>
            <a:off x="3199694" y="3776995"/>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Operate Security Controls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4" name="Google Shape;504;p27"/>
          <p:cNvSpPr/>
          <p:nvPr/>
        </p:nvSpPr>
        <p:spPr>
          <a:xfrm>
            <a:off x="3199694" y="2420452"/>
            <a:ext cx="1501877" cy="589206"/>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Incident Response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5" name="Google Shape;505;p27"/>
          <p:cNvSpPr/>
          <p:nvPr/>
        </p:nvSpPr>
        <p:spPr>
          <a:xfrm>
            <a:off x="4858175" y="3077616"/>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Vulnerabilities and other risk items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6" name="Google Shape;506;p27"/>
          <p:cNvSpPr/>
          <p:nvPr/>
        </p:nvSpPr>
        <p:spPr>
          <a:xfrm>
            <a:off x="4858175" y="2420453"/>
            <a:ext cx="1502835"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Security Architecture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7" name="Google Shape;507;p27"/>
          <p:cNvSpPr/>
          <p:nvPr/>
        </p:nvSpPr>
        <p:spPr>
          <a:xfrm>
            <a:off x="3199694" y="3088296"/>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Monitor Systems and Events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8" name="Google Shape;508;p27"/>
          <p:cNvSpPr/>
          <p:nvPr/>
        </p:nvSpPr>
        <p:spPr>
          <a:xfrm>
            <a:off x="8922688" y="3077615"/>
            <a:ext cx="150238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Business Continuity and Disaster Recovery Plans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9" name="Google Shape;509;p27"/>
          <p:cNvSpPr/>
          <p:nvPr/>
        </p:nvSpPr>
        <p:spPr>
          <a:xfrm>
            <a:off x="945871" y="2448476"/>
            <a:ext cx="1501877" cy="601095"/>
          </a:xfrm>
          <a:prstGeom prst="rect">
            <a:avLst/>
          </a:prstGeom>
          <a:solidFill>
            <a:srgbClr val="E1EFD8"/>
          </a:solidFill>
          <a:ln w="9525" cap="flat" cmpd="sng">
            <a:solidFill>
              <a:schemeClr val="dk1"/>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Interact with CEO and Board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0" name="Google Shape;510;p27"/>
          <p:cNvSpPr/>
          <p:nvPr/>
        </p:nvSpPr>
        <p:spPr>
          <a:xfrm>
            <a:off x="945870" y="5124604"/>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Hiring and Training</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1" name="Google Shape;511;p27"/>
          <p:cNvSpPr/>
          <p:nvPr/>
        </p:nvSpPr>
        <p:spPr>
          <a:xfrm>
            <a:off x="945870" y="5982559"/>
            <a:ext cx="9474745"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Measure Metrics and Performance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2" name="Google Shape;512;p27"/>
          <p:cNvSpPr/>
          <p:nvPr/>
        </p:nvSpPr>
        <p:spPr>
          <a:xfrm>
            <a:off x="8918738" y="4387635"/>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Information Security Vendors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3" name="Google Shape;513;p27"/>
          <p:cNvSpPr/>
          <p:nvPr/>
        </p:nvSpPr>
        <p:spPr>
          <a:xfrm>
            <a:off x="945870" y="4455572"/>
            <a:ext cx="1501877" cy="601095"/>
          </a:xfrm>
          <a:prstGeom prst="rect">
            <a:avLst/>
          </a:prstGeom>
          <a:solidFill>
            <a:srgbClr val="E1EFD8"/>
          </a:solidFill>
          <a:ln w="9525" cap="flat" cmpd="sng">
            <a:solidFill>
              <a:srgbClr val="002060"/>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Manage Information Security Budget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4" name="Google Shape;514;p27"/>
          <p:cNvSpPr/>
          <p:nvPr/>
        </p:nvSpPr>
        <p:spPr>
          <a:xfrm>
            <a:off x="945870" y="3786540"/>
            <a:ext cx="1501877" cy="601095"/>
          </a:xfrm>
          <a:prstGeom prst="rect">
            <a:avLst/>
          </a:prstGeom>
          <a:solidFill>
            <a:srgbClr val="E1EFD8"/>
          </a:solidFill>
          <a:ln w="9525" cap="flat" cmpd="sng">
            <a:solidFill>
              <a:schemeClr val="dk1"/>
            </a:solidFill>
            <a:prstDash val="solid"/>
            <a:round/>
            <a:headEnd type="none" w="sm" len="sm"/>
            <a:tailEnd type="none" w="sm" len="sm"/>
          </a:ln>
        </p:spPr>
        <p:txBody>
          <a:bodyPr spcFirstLastPara="1" wrap="square" lIns="68550" tIns="0" rIns="68550" bIns="0" anchor="ctr" anchorCtr="0">
            <a:noAutofit/>
          </a:bodyPr>
          <a:lstStyle/>
          <a:p>
            <a:pPr marL="0" marR="0" lvl="0" indent="959" algn="ctr" defTabSz="914400" rtl="0" eaLnBrk="1" fontAlgn="auto" latinLnBrk="0" hangingPunct="1">
              <a:lnSpc>
                <a:spcPct val="100000"/>
              </a:lnSpc>
              <a:spcBef>
                <a:spcPts val="0"/>
              </a:spcBef>
              <a:spcAft>
                <a:spcPts val="0"/>
              </a:spcAft>
              <a:buClr>
                <a:srgbClr val="000000"/>
              </a:buClr>
              <a:buSzPts val="1100"/>
              <a:buFont typeface="Calibri"/>
              <a:buNone/>
              <a:tabLst/>
              <a:defRPr/>
            </a:pPr>
            <a:r>
              <a:rPr kumimoji="0" lang="en-US" sz="1100" b="1" i="0" u="none" strike="noStrike" kern="0" cap="none" spc="0" normalizeH="0" baseline="0" noProof="0">
                <a:ln>
                  <a:noFill/>
                </a:ln>
                <a:solidFill>
                  <a:srgbClr val="000000"/>
                </a:solidFill>
                <a:effectLst/>
                <a:uLnTx/>
                <a:uFillTx/>
                <a:latin typeface="Calibri"/>
                <a:ea typeface="Calibri"/>
                <a:cs typeface="Calibri"/>
                <a:sym typeface="Calibri"/>
              </a:rPr>
              <a:t>Drive Ownership And Accountability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5" name="Google Shape;515;p27"/>
          <p:cNvSpPr/>
          <p:nvPr/>
        </p:nvSpPr>
        <p:spPr>
          <a:xfrm>
            <a:off x="7001482" y="1540429"/>
            <a:ext cx="3553712" cy="651187"/>
          </a:xfrm>
          <a:prstGeom prst="rect">
            <a:avLst/>
          </a:prstGeom>
          <a:solidFill>
            <a:srgbClr val="662383"/>
          </a:solidFill>
          <a:ln>
            <a:noFill/>
          </a:ln>
        </p:spPr>
        <p:txBody>
          <a:bodyPr spcFirstLastPara="1" wrap="square" lIns="101875" tIns="0" rIns="101875" bIns="0" anchor="ctr" anchorCtr="0">
            <a:noAutofit/>
          </a:bodyPr>
          <a:lstStyle/>
          <a:p>
            <a:pPr marL="0" marR="0" lvl="0" indent="1069"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1" i="0" u="none" strike="noStrike" kern="0" cap="none" spc="0" normalizeH="0" baseline="0" noProof="0">
                <a:ln>
                  <a:noFill/>
                </a:ln>
                <a:solidFill>
                  <a:srgbClr val="FFFFFF"/>
                </a:solidFill>
                <a:effectLst/>
                <a:uLnTx/>
                <a:uFillTx/>
                <a:latin typeface="Calibri"/>
                <a:ea typeface="Calibri"/>
                <a:cs typeface="Calibri"/>
                <a:sym typeface="Calibri"/>
              </a:rPr>
              <a:t>Manage Compliance and 3</a:t>
            </a:r>
            <a:r>
              <a:rPr kumimoji="0" lang="en-US" sz="1600" b="1" i="0" u="none" strike="noStrike" kern="0" cap="none" spc="0" normalizeH="0" baseline="30000" noProof="0">
                <a:ln>
                  <a:noFill/>
                </a:ln>
                <a:solidFill>
                  <a:srgbClr val="FFFFFF"/>
                </a:solidFill>
                <a:effectLst/>
                <a:uLnTx/>
                <a:uFillTx/>
                <a:latin typeface="Calibri"/>
                <a:ea typeface="Calibri"/>
                <a:cs typeface="Calibri"/>
                <a:sym typeface="Calibri"/>
              </a:rPr>
              <a:t>rd</a:t>
            </a:r>
            <a:r>
              <a:rPr kumimoji="0" lang="en-US" sz="1600" b="1" i="0" u="none" strike="noStrike" kern="0" cap="none" spc="0" normalizeH="0" baseline="0" noProof="0">
                <a:ln>
                  <a:noFill/>
                </a:ln>
                <a:solidFill>
                  <a:srgbClr val="FFFFFF"/>
                </a:solidFill>
                <a:effectLst/>
                <a:uLnTx/>
                <a:uFillTx/>
                <a:latin typeface="Calibri"/>
                <a:ea typeface="Calibri"/>
                <a:cs typeface="Calibri"/>
                <a:sym typeface="Calibri"/>
              </a:rPr>
              <a:t> Party Risks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6" name="Google Shape;516;p27"/>
          <p:cNvSpPr/>
          <p:nvPr/>
        </p:nvSpPr>
        <p:spPr>
          <a:xfrm>
            <a:off x="945870" y="1540429"/>
            <a:ext cx="1501877" cy="651187"/>
          </a:xfrm>
          <a:prstGeom prst="rect">
            <a:avLst/>
          </a:prstGeom>
          <a:solidFill>
            <a:srgbClr val="662383"/>
          </a:solidFill>
          <a:ln>
            <a:noFill/>
          </a:ln>
        </p:spPr>
        <p:txBody>
          <a:bodyPr spcFirstLastPara="1" wrap="square" lIns="101875" tIns="0" rIns="101875" bIns="0" anchor="ctr" anchorCtr="0">
            <a:noAutofit/>
          </a:bodyPr>
          <a:lstStyle/>
          <a:p>
            <a:pPr marL="0" marR="0" lvl="0" indent="1069" algn="ctr" defTabSz="914400" rtl="0" eaLnBrk="1" fontAlgn="auto" latinLnBrk="0" hangingPunct="1">
              <a:lnSpc>
                <a:spcPct val="100000"/>
              </a:lnSpc>
              <a:spcBef>
                <a:spcPts val="0"/>
              </a:spcBef>
              <a:spcAft>
                <a:spcPts val="0"/>
              </a:spcAft>
              <a:buClr>
                <a:srgbClr val="FFFFFF"/>
              </a:buClr>
              <a:buSzPts val="1600"/>
              <a:buFont typeface="Calibri"/>
              <a:buNone/>
              <a:tabLst/>
              <a:defRPr/>
            </a:pPr>
            <a:r>
              <a:rPr kumimoji="0" lang="en-US" sz="1600" b="1" i="0" u="none" strike="noStrike" kern="0" cap="none" spc="0" normalizeH="0" baseline="0" noProof="0">
                <a:ln>
                  <a:noFill/>
                </a:ln>
                <a:solidFill>
                  <a:srgbClr val="FFFFFF"/>
                </a:solidFill>
                <a:effectLst/>
                <a:uLnTx/>
                <a:uFillTx/>
                <a:latin typeface="Calibri"/>
                <a:ea typeface="Calibri"/>
                <a:cs typeface="Calibri"/>
                <a:sym typeface="Calibri"/>
              </a:rPr>
              <a:t>CISO and Deputy CISO</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2b64e65d94b_0_315"/>
          <p:cNvSpPr/>
          <p:nvPr/>
        </p:nvSpPr>
        <p:spPr>
          <a:xfrm>
            <a:off x="434400" y="3302382"/>
            <a:ext cx="3893700" cy="1580085"/>
          </a:xfrm>
          <a:prstGeom prst="roundRect">
            <a:avLst>
              <a:gd name="adj" fmla="val 5828"/>
            </a:avLst>
          </a:prstGeom>
          <a:solidFill>
            <a:srgbClr val="FFEED6">
              <a:alpha val="5765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281" name="Google Shape;281;g2b64e65d94b_0_315"/>
          <p:cNvSpPr/>
          <p:nvPr/>
        </p:nvSpPr>
        <p:spPr>
          <a:xfrm>
            <a:off x="434400" y="1666873"/>
            <a:ext cx="3895200" cy="1490226"/>
          </a:xfrm>
          <a:prstGeom prst="roundRect">
            <a:avLst>
              <a:gd name="adj" fmla="val 5828"/>
            </a:avLst>
          </a:prstGeom>
          <a:solidFill>
            <a:srgbClr val="D8D8D8">
              <a:alpha val="549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282" name="Google Shape;282;g2b64e65d94b_0_315"/>
          <p:cNvSpPr txBox="1">
            <a:spLocks noGrp="1"/>
          </p:cNvSpPr>
          <p:nvPr>
            <p:ph type="title" idx="4294967295"/>
          </p:nvPr>
        </p:nvSpPr>
        <p:spPr>
          <a:xfrm>
            <a:off x="434400" y="229809"/>
            <a:ext cx="11144100" cy="1125900"/>
          </a:xfrm>
          <a:prstGeom prst="rect">
            <a:avLst/>
          </a:prstGeom>
          <a:noFill/>
          <a:ln>
            <a:noFill/>
          </a:ln>
        </p:spPr>
        <p:txBody>
          <a:bodyPr spcFirstLastPara="1" wrap="square" lIns="91425" tIns="45700" rIns="91425" bIns="45700" anchor="t" anchorCtr="0">
            <a:normAutofit/>
          </a:bodyPr>
          <a:lstStyle/>
          <a:p>
            <a:pPr marL="0" lvl="0" indent="0" rtl="0">
              <a:lnSpc>
                <a:spcPct val="90000"/>
              </a:lnSpc>
              <a:spcBef>
                <a:spcPts val="0"/>
              </a:spcBef>
              <a:spcAft>
                <a:spcPts val="0"/>
              </a:spcAft>
              <a:buClr>
                <a:schemeClr val="dk1"/>
              </a:buClr>
              <a:buSzPts val="3600"/>
              <a:buFont typeface="Arial"/>
              <a:buNone/>
            </a:pPr>
            <a:r>
              <a:rPr lang="en-US" sz="4000" b="1" dirty="0">
                <a:latin typeface="Calibri" panose="020F0502020204030204" pitchFamily="34" charset="0"/>
                <a:ea typeface="Arial"/>
                <a:cs typeface="Calibri" panose="020F0502020204030204" pitchFamily="34" charset="0"/>
                <a:sym typeface="Arial"/>
              </a:rPr>
              <a:t>OUR RISK REDUCTION JOURNEY</a:t>
            </a:r>
          </a:p>
        </p:txBody>
      </p:sp>
      <p:sp>
        <p:nvSpPr>
          <p:cNvPr id="283" name="Google Shape;283;g2b64e65d94b_0_315"/>
          <p:cNvSpPr txBox="1">
            <a:spLocks noGrp="1"/>
          </p:cNvSpPr>
          <p:nvPr>
            <p:ph type="body" idx="4294967295"/>
          </p:nvPr>
        </p:nvSpPr>
        <p:spPr>
          <a:xfrm>
            <a:off x="507124" y="1436082"/>
            <a:ext cx="3721800" cy="2266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800"/>
              <a:buNone/>
            </a:pPr>
            <a:endParaRPr sz="1800" b="1" dirty="0">
              <a:latin typeface="Calibri" panose="020F0502020204030204" pitchFamily="34" charset="0"/>
              <a:ea typeface="Arial"/>
              <a:cs typeface="Calibri" panose="020F0502020204030204" pitchFamily="34" charset="0"/>
              <a:sym typeface="Arial"/>
            </a:endParaRPr>
          </a:p>
          <a:p>
            <a:pPr marL="0" lvl="0" indent="0" algn="l" rtl="0">
              <a:lnSpc>
                <a:spcPct val="100000"/>
              </a:lnSpc>
              <a:spcBef>
                <a:spcPts val="0"/>
              </a:spcBef>
              <a:spcAft>
                <a:spcPts val="0"/>
              </a:spcAft>
              <a:buSzPts val="1800"/>
              <a:buNone/>
            </a:pPr>
            <a:r>
              <a:rPr lang="en-US" sz="1800" b="1" dirty="0">
                <a:latin typeface="Calibri" panose="020F0502020204030204" pitchFamily="34" charset="0"/>
                <a:ea typeface="Arial"/>
                <a:cs typeface="Calibri" panose="020F0502020204030204" pitchFamily="34" charset="0"/>
                <a:sym typeface="Arial"/>
              </a:rPr>
              <a:t>Phase 1: Visibility</a:t>
            </a:r>
            <a:endParaRPr b="1" dirty="0">
              <a:latin typeface="Calibri" panose="020F0502020204030204" pitchFamily="34" charset="0"/>
              <a:ea typeface="Arial"/>
              <a:cs typeface="Calibri" panose="020F0502020204030204" pitchFamily="34" charset="0"/>
              <a:sym typeface="Arial"/>
            </a:endParaRPr>
          </a:p>
          <a:p>
            <a:pPr marL="0" lvl="1" indent="0" algn="l" rtl="0">
              <a:lnSpc>
                <a:spcPct val="100000"/>
              </a:lnSpc>
              <a:spcBef>
                <a:spcPts val="500"/>
              </a:spcBef>
              <a:spcAft>
                <a:spcPts val="0"/>
              </a:spcAft>
              <a:buSzPts val="1200"/>
              <a:buNone/>
            </a:pPr>
            <a:r>
              <a:rPr lang="en-US" sz="1400" dirty="0">
                <a:latin typeface="Calibri" panose="020F0502020204030204" pitchFamily="34" charset="0"/>
                <a:ea typeface="Arial"/>
                <a:cs typeface="Calibri" panose="020F0502020204030204" pitchFamily="34" charset="0"/>
                <a:sym typeface="Arial"/>
              </a:rPr>
              <a:t>Gaining visibility into our assets, applications vulnerabilities and controls. With visibility we can identify material assets and identify coverage gaps.</a:t>
            </a:r>
            <a:endParaRPr sz="2000" dirty="0">
              <a:latin typeface="Calibri" panose="020F0502020204030204" pitchFamily="34" charset="0"/>
              <a:ea typeface="Arial"/>
              <a:cs typeface="Calibri" panose="020F0502020204030204" pitchFamily="34" charset="0"/>
              <a:sym typeface="Arial"/>
            </a:endParaRPr>
          </a:p>
          <a:p>
            <a:pPr marL="360000" lvl="1" indent="0" algn="l" rtl="0">
              <a:lnSpc>
                <a:spcPct val="100000"/>
              </a:lnSpc>
              <a:spcBef>
                <a:spcPts val="500"/>
              </a:spcBef>
              <a:spcAft>
                <a:spcPts val="0"/>
              </a:spcAft>
              <a:buSzPts val="800"/>
              <a:buNone/>
            </a:pPr>
            <a:endParaRPr sz="800" dirty="0">
              <a:latin typeface="Calibri" panose="020F0502020204030204" pitchFamily="34" charset="0"/>
              <a:ea typeface="Arial"/>
              <a:cs typeface="Calibri" panose="020F0502020204030204" pitchFamily="34" charset="0"/>
              <a:sym typeface="Arial"/>
            </a:endParaRPr>
          </a:p>
        </p:txBody>
      </p:sp>
      <p:grpSp>
        <p:nvGrpSpPr>
          <p:cNvPr id="284" name="Google Shape;284;g2b64e65d94b_0_315"/>
          <p:cNvGrpSpPr/>
          <p:nvPr/>
        </p:nvGrpSpPr>
        <p:grpSpPr>
          <a:xfrm>
            <a:off x="4880900" y="1512157"/>
            <a:ext cx="6758502" cy="2435909"/>
            <a:chOff x="4873656" y="1266673"/>
            <a:chExt cx="6758502" cy="2435909"/>
          </a:xfrm>
        </p:grpSpPr>
        <p:cxnSp>
          <p:nvCxnSpPr>
            <p:cNvPr id="285" name="Google Shape;285;g2b64e65d94b_0_315"/>
            <p:cNvCxnSpPr/>
            <p:nvPr/>
          </p:nvCxnSpPr>
          <p:spPr>
            <a:xfrm rot="10800000">
              <a:off x="5617193" y="1514398"/>
              <a:ext cx="0" cy="1872300"/>
            </a:xfrm>
            <a:prstGeom prst="straightConnector1">
              <a:avLst/>
            </a:prstGeom>
            <a:noFill/>
            <a:ln w="25400" cap="flat" cmpd="sng">
              <a:solidFill>
                <a:schemeClr val="dk1"/>
              </a:solidFill>
              <a:prstDash val="solid"/>
              <a:miter lim="800000"/>
              <a:headEnd type="none" w="sm" len="sm"/>
              <a:tailEnd type="triangle" w="med" len="med"/>
            </a:ln>
          </p:spPr>
        </p:cxnSp>
        <p:cxnSp>
          <p:nvCxnSpPr>
            <p:cNvPr id="286" name="Google Shape;286;g2b64e65d94b_0_315"/>
            <p:cNvCxnSpPr/>
            <p:nvPr/>
          </p:nvCxnSpPr>
          <p:spPr>
            <a:xfrm rot="10800000" flipH="1">
              <a:off x="5437755" y="3219308"/>
              <a:ext cx="5669400" cy="2700"/>
            </a:xfrm>
            <a:prstGeom prst="straightConnector1">
              <a:avLst/>
            </a:prstGeom>
            <a:noFill/>
            <a:ln w="25400" cap="flat" cmpd="sng">
              <a:solidFill>
                <a:schemeClr val="dk1"/>
              </a:solidFill>
              <a:prstDash val="solid"/>
              <a:miter lim="800000"/>
              <a:headEnd type="none" w="sm" len="sm"/>
              <a:tailEnd type="triangle" w="med" len="med"/>
            </a:ln>
          </p:spPr>
        </p:cxnSp>
        <p:sp>
          <p:nvSpPr>
            <p:cNvPr id="287" name="Google Shape;287;g2b64e65d94b_0_315"/>
            <p:cNvSpPr/>
            <p:nvPr/>
          </p:nvSpPr>
          <p:spPr>
            <a:xfrm>
              <a:off x="5617194" y="1921136"/>
              <a:ext cx="5205916" cy="1204580"/>
            </a:xfrm>
            <a:custGeom>
              <a:avLst/>
              <a:gdLst/>
              <a:ahLst/>
              <a:cxnLst/>
              <a:rect l="l" t="t" r="r" b="b"/>
              <a:pathLst>
                <a:path w="5915814" h="2200146" extrusionOk="0">
                  <a:moveTo>
                    <a:pt x="0" y="2200146"/>
                  </a:moveTo>
                  <a:cubicBezTo>
                    <a:pt x="99552" y="2169420"/>
                    <a:pt x="199104" y="2138694"/>
                    <a:pt x="294968" y="2082159"/>
                  </a:cubicBezTo>
                  <a:cubicBezTo>
                    <a:pt x="390832" y="2025624"/>
                    <a:pt x="494071" y="1954339"/>
                    <a:pt x="575187" y="1860933"/>
                  </a:cubicBezTo>
                  <a:cubicBezTo>
                    <a:pt x="656303" y="1767527"/>
                    <a:pt x="720213" y="1649539"/>
                    <a:pt x="781665" y="1521720"/>
                  </a:cubicBezTo>
                  <a:cubicBezTo>
                    <a:pt x="843117" y="1393901"/>
                    <a:pt x="889820" y="1226752"/>
                    <a:pt x="943897" y="1094017"/>
                  </a:cubicBezTo>
                  <a:cubicBezTo>
                    <a:pt x="997974" y="961282"/>
                    <a:pt x="1028349" y="833169"/>
                    <a:pt x="1106129" y="725307"/>
                  </a:cubicBezTo>
                  <a:cubicBezTo>
                    <a:pt x="1183909" y="617445"/>
                    <a:pt x="1282759" y="520586"/>
                    <a:pt x="1410578" y="446844"/>
                  </a:cubicBezTo>
                  <a:cubicBezTo>
                    <a:pt x="1538397" y="373102"/>
                    <a:pt x="1873045" y="282856"/>
                    <a:pt x="1873045" y="282856"/>
                  </a:cubicBezTo>
                  <a:lnTo>
                    <a:pt x="2727750" y="296114"/>
                  </a:lnTo>
                  <a:lnTo>
                    <a:pt x="3348886" y="272388"/>
                  </a:lnTo>
                  <a:cubicBezTo>
                    <a:pt x="3452410" y="263343"/>
                    <a:pt x="3956549" y="197011"/>
                    <a:pt x="3954125" y="193971"/>
                  </a:cubicBezTo>
                  <a:lnTo>
                    <a:pt x="4678561" y="101513"/>
                  </a:lnTo>
                  <a:cubicBezTo>
                    <a:pt x="4801240" y="86103"/>
                    <a:pt x="5525786" y="21735"/>
                    <a:pt x="5528210" y="21735"/>
                  </a:cubicBezTo>
                  <a:cubicBezTo>
                    <a:pt x="5669818" y="5779"/>
                    <a:pt x="5915814" y="3324"/>
                    <a:pt x="5915814" y="0"/>
                  </a:cubicBezTo>
                </a:path>
              </a:pathLst>
            </a:custGeom>
            <a:noFill/>
            <a:ln w="190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288" name="Google Shape;288;g2b64e65d94b_0_315"/>
            <p:cNvSpPr txBox="1"/>
            <p:nvPr/>
          </p:nvSpPr>
          <p:spPr>
            <a:xfrm>
              <a:off x="5029405" y="1266673"/>
              <a:ext cx="816600" cy="276900"/>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000000"/>
                  </a:solidFill>
                  <a:effectLst/>
                  <a:uLnTx/>
                  <a:uFillTx/>
                  <a:latin typeface="Arial"/>
                  <a:ea typeface="Arial"/>
                  <a:cs typeface="Arial"/>
                  <a:sym typeface="Arial"/>
                </a:rPr>
                <a:t>Visibility</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9" name="Google Shape;289;g2b64e65d94b_0_315"/>
            <p:cNvSpPr txBox="1"/>
            <p:nvPr/>
          </p:nvSpPr>
          <p:spPr>
            <a:xfrm>
              <a:off x="11091558" y="3091548"/>
              <a:ext cx="540600" cy="2769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000000"/>
                  </a:solidFill>
                  <a:effectLst/>
                  <a:uLnTx/>
                  <a:uFillTx/>
                  <a:latin typeface="Arial"/>
                  <a:ea typeface="Arial"/>
                  <a:cs typeface="Arial"/>
                  <a:sym typeface="Arial"/>
                </a:rPr>
                <a:t>Time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90" name="Google Shape;290;g2b64e65d94b_0_315"/>
            <p:cNvCxnSpPr/>
            <p:nvPr/>
          </p:nvCxnSpPr>
          <p:spPr>
            <a:xfrm>
              <a:off x="5628079" y="3334149"/>
              <a:ext cx="1031100" cy="0"/>
            </a:xfrm>
            <a:prstGeom prst="straightConnector1">
              <a:avLst/>
            </a:prstGeom>
            <a:noFill/>
            <a:ln w="9525" cap="flat" cmpd="sng">
              <a:solidFill>
                <a:schemeClr val="dk1"/>
              </a:solidFill>
              <a:prstDash val="solid"/>
              <a:miter lim="800000"/>
              <a:headEnd type="triangle" w="med" len="med"/>
              <a:tailEnd type="triangle" w="med" len="med"/>
            </a:ln>
          </p:spPr>
        </p:cxnSp>
        <p:sp>
          <p:nvSpPr>
            <p:cNvPr id="291" name="Google Shape;291;g2b64e65d94b_0_315"/>
            <p:cNvSpPr txBox="1"/>
            <p:nvPr/>
          </p:nvSpPr>
          <p:spPr>
            <a:xfrm>
              <a:off x="5656262" y="3302382"/>
              <a:ext cx="952500" cy="400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Phase 1</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Gain Visibility</a:t>
              </a:r>
              <a:endParaRPr kumimoji="0" sz="10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292" name="Google Shape;292;g2b64e65d94b_0_315"/>
            <p:cNvCxnSpPr/>
            <p:nvPr/>
          </p:nvCxnSpPr>
          <p:spPr>
            <a:xfrm>
              <a:off x="6648383" y="2107638"/>
              <a:ext cx="0" cy="1317900"/>
            </a:xfrm>
            <a:prstGeom prst="straightConnector1">
              <a:avLst/>
            </a:prstGeom>
            <a:noFill/>
            <a:ln w="12700" cap="flat" cmpd="sng">
              <a:solidFill>
                <a:srgbClr val="7F7F7F"/>
              </a:solidFill>
              <a:prstDash val="dash"/>
              <a:miter lim="800000"/>
              <a:headEnd type="none" w="sm" len="sm"/>
              <a:tailEnd type="none" w="sm" len="sm"/>
            </a:ln>
          </p:spPr>
        </p:cxnSp>
        <p:cxnSp>
          <p:nvCxnSpPr>
            <p:cNvPr id="293" name="Google Shape;293;g2b64e65d94b_0_315"/>
            <p:cNvCxnSpPr/>
            <p:nvPr/>
          </p:nvCxnSpPr>
          <p:spPr>
            <a:xfrm rot="10800000">
              <a:off x="5513960" y="2255815"/>
              <a:ext cx="1300500" cy="0"/>
            </a:xfrm>
            <a:prstGeom prst="straightConnector1">
              <a:avLst/>
            </a:prstGeom>
            <a:noFill/>
            <a:ln w="12700" cap="flat" cmpd="sng">
              <a:solidFill>
                <a:srgbClr val="7F7F7F"/>
              </a:solidFill>
              <a:prstDash val="dash"/>
              <a:miter lim="800000"/>
              <a:headEnd type="none" w="sm" len="sm"/>
              <a:tailEnd type="none" w="sm" len="sm"/>
            </a:ln>
          </p:spPr>
        </p:cxnSp>
        <p:sp>
          <p:nvSpPr>
            <p:cNvPr id="294" name="Google Shape;294;g2b64e65d94b_0_315"/>
            <p:cNvSpPr txBox="1"/>
            <p:nvPr/>
          </p:nvSpPr>
          <p:spPr>
            <a:xfrm>
              <a:off x="4873656" y="2148528"/>
              <a:ext cx="670500" cy="2463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V = 75%</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295" name="Google Shape;295;g2b64e65d94b_0_315"/>
            <p:cNvCxnSpPr/>
            <p:nvPr/>
          </p:nvCxnSpPr>
          <p:spPr>
            <a:xfrm rot="10800000">
              <a:off x="6622794" y="2255843"/>
              <a:ext cx="848100" cy="473100"/>
            </a:xfrm>
            <a:prstGeom prst="straightConnector1">
              <a:avLst/>
            </a:prstGeom>
            <a:noFill/>
            <a:ln w="9525" cap="flat" cmpd="sng">
              <a:solidFill>
                <a:schemeClr val="dk1"/>
              </a:solidFill>
              <a:prstDash val="solid"/>
              <a:miter lim="800000"/>
              <a:headEnd type="none" w="sm" len="sm"/>
              <a:tailEnd type="triangle" w="med" len="med"/>
            </a:ln>
          </p:spPr>
        </p:cxnSp>
        <p:sp>
          <p:nvSpPr>
            <p:cNvPr id="296" name="Google Shape;296;g2b64e65d94b_0_315"/>
            <p:cNvSpPr txBox="1"/>
            <p:nvPr/>
          </p:nvSpPr>
          <p:spPr>
            <a:xfrm>
              <a:off x="7532918" y="2510053"/>
              <a:ext cx="2692800" cy="4002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From this point onwards you have sufficient cyber risk visibility to start burning down risk</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97" name="Google Shape;297;g2b64e65d94b_0_315"/>
          <p:cNvSpPr txBox="1"/>
          <p:nvPr/>
        </p:nvSpPr>
        <p:spPr>
          <a:xfrm>
            <a:off x="515184" y="3381128"/>
            <a:ext cx="3575700" cy="1436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spcBef>
                <a:spcPts val="0"/>
              </a:spcBef>
              <a:spcAft>
                <a:spcPts val="0"/>
              </a:spcAft>
              <a:buClr>
                <a:srgbClr val="7030A0"/>
              </a:buClr>
              <a:buSzPts val="1800"/>
              <a:buFont typeface="Arial"/>
              <a:buNone/>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Phase 2: Burndown</a:t>
            </a:r>
            <a:endParaRPr kumimoji="0"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1" indent="0" algn="l" defTabSz="914400" rtl="0" eaLnBrk="1" fontAlgn="auto" latinLnBrk="0" hangingPunct="1">
              <a:spcBef>
                <a:spcPts val="500"/>
              </a:spcBef>
              <a:spcAft>
                <a:spcPts val="0"/>
              </a:spcAft>
              <a:buClr>
                <a:srgbClr val="7030A0"/>
              </a:buClr>
              <a:buSzPts val="1200"/>
              <a:buFont typeface="Noto Sans Symbols"/>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Discuss acceptable risk levels. Break up the enterprise into groups of assets and assign risk owners to quickly burn down risk to acceptable levels.</a:t>
            </a:r>
            <a:r>
              <a:rPr kumimoji="0" lang="en-US"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8" name="Google Shape;298;g2b64e65d94b_0_315"/>
          <p:cNvSpPr/>
          <p:nvPr/>
        </p:nvSpPr>
        <p:spPr>
          <a:xfrm>
            <a:off x="434400" y="4992470"/>
            <a:ext cx="3893700" cy="1651060"/>
          </a:xfrm>
          <a:prstGeom prst="roundRect">
            <a:avLst>
              <a:gd name="adj" fmla="val 5828"/>
            </a:avLst>
          </a:prstGeom>
          <a:solidFill>
            <a:srgbClr val="E7F1D9"/>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299" name="Google Shape;299;g2b64e65d94b_0_315"/>
          <p:cNvSpPr txBox="1"/>
          <p:nvPr/>
        </p:nvSpPr>
        <p:spPr>
          <a:xfrm>
            <a:off x="495422" y="5081117"/>
            <a:ext cx="3721800" cy="1518000"/>
          </a:xfrm>
          <a:prstGeom prst="rect">
            <a:avLst/>
          </a:prstGeom>
          <a:noFill/>
          <a:ln>
            <a:noFill/>
          </a:ln>
        </p:spPr>
        <p:txBody>
          <a:bodyPr spcFirstLastPara="1" wrap="square" lIns="91425" tIns="45700" rIns="91425" bIns="45700" anchor="t" anchorCtr="0">
            <a:noAutofit/>
          </a:bodyPr>
          <a:lstStyle/>
          <a:p>
            <a:pPr marL="0" marR="0" lvl="1" indent="0" algn="l" defTabSz="914400" rtl="0" eaLnBrk="1" fontAlgn="auto" latinLnBrk="0" hangingPunct="1">
              <a:spcBef>
                <a:spcPts val="0"/>
              </a:spcBef>
              <a:spcAft>
                <a:spcPts val="0"/>
              </a:spcAft>
              <a:buClr>
                <a:srgbClr val="7030A0"/>
              </a:buClr>
              <a:buSzPts val="1800"/>
              <a:buFont typeface="Noto Sans Symbols"/>
              <a:buNone/>
              <a:tabLst/>
              <a:defRPr/>
            </a:pPr>
            <a:r>
              <a:rPr kumimoji="0" lang="en-US" sz="1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Phase 3: Manage</a:t>
            </a:r>
            <a:endParaRPr kumimoji="0"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1" indent="0" algn="l" defTabSz="914400" rtl="0" eaLnBrk="1" fontAlgn="auto" latinLnBrk="0" hangingPunct="1">
              <a:spcBef>
                <a:spcPts val="500"/>
              </a:spcBef>
              <a:spcAft>
                <a:spcPts val="0"/>
              </a:spcAft>
              <a:buClr>
                <a:srgbClr val="7030A0"/>
              </a:buClr>
              <a:buSzPts val="1200"/>
              <a:buFont typeface="Noto Sans Symbols"/>
              <a:buNone/>
              <a:tabLst/>
              <a:defRPr/>
            </a:pPr>
            <a:r>
              <a:rPr kumimoji="0" 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Evaluate and prioritize risk issues and dispatch them to risk owners for remediation. Define policies to ensure risk can be managed at acceptable levels.</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342900" marR="0" lvl="1" indent="9525" algn="l" defTabSz="914400" rtl="0" eaLnBrk="1" fontAlgn="auto" latinLnBrk="0" hangingPunct="1">
              <a:spcBef>
                <a:spcPts val="500"/>
              </a:spcBef>
              <a:spcAft>
                <a:spcPts val="0"/>
              </a:spcAft>
              <a:buClr>
                <a:srgbClr val="7030A0"/>
              </a:buClr>
              <a:buSzPts val="1200"/>
              <a:buFont typeface="Noto Sans Symbols"/>
              <a:buNone/>
              <a:tabLst/>
              <a:defRPr/>
            </a:pPr>
            <a:endParaRPr kumimoji="0"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00" name="Google Shape;300;g2b64e65d94b_0_315"/>
          <p:cNvGrpSpPr/>
          <p:nvPr/>
        </p:nvGrpSpPr>
        <p:grpSpPr>
          <a:xfrm>
            <a:off x="4498005" y="4239511"/>
            <a:ext cx="7141397" cy="2477718"/>
            <a:chOff x="4490761" y="3994027"/>
            <a:chExt cx="7141397" cy="2477718"/>
          </a:xfrm>
        </p:grpSpPr>
        <p:cxnSp>
          <p:nvCxnSpPr>
            <p:cNvPr id="301" name="Google Shape;301;g2b64e65d94b_0_315"/>
            <p:cNvCxnSpPr>
              <a:endCxn id="302" idx="0"/>
            </p:cNvCxnSpPr>
            <p:nvPr/>
          </p:nvCxnSpPr>
          <p:spPr>
            <a:xfrm>
              <a:off x="5628079" y="4597993"/>
              <a:ext cx="1019700" cy="9000"/>
            </a:xfrm>
            <a:prstGeom prst="straightConnector1">
              <a:avLst/>
            </a:prstGeom>
            <a:noFill/>
            <a:ln w="19050" cap="flat" cmpd="sng">
              <a:solidFill>
                <a:srgbClr val="232323">
                  <a:alpha val="29800"/>
                </a:srgbClr>
              </a:solidFill>
              <a:prstDash val="solid"/>
              <a:miter lim="800000"/>
              <a:headEnd type="none" w="sm" len="sm"/>
              <a:tailEnd type="none" w="sm" len="sm"/>
            </a:ln>
          </p:spPr>
        </p:cxnSp>
        <p:cxnSp>
          <p:nvCxnSpPr>
            <p:cNvPr id="303" name="Google Shape;303;g2b64e65d94b_0_315"/>
            <p:cNvCxnSpPr/>
            <p:nvPr/>
          </p:nvCxnSpPr>
          <p:spPr>
            <a:xfrm>
              <a:off x="6662348" y="4617838"/>
              <a:ext cx="22200" cy="1517700"/>
            </a:xfrm>
            <a:prstGeom prst="straightConnector1">
              <a:avLst/>
            </a:prstGeom>
            <a:noFill/>
            <a:ln w="12700" cap="flat" cmpd="sng">
              <a:solidFill>
                <a:srgbClr val="7F7F7F"/>
              </a:solidFill>
              <a:prstDash val="dash"/>
              <a:miter lim="800000"/>
              <a:headEnd type="none" w="sm" len="sm"/>
              <a:tailEnd type="none" w="sm" len="sm"/>
            </a:ln>
          </p:spPr>
        </p:cxnSp>
        <p:cxnSp>
          <p:nvCxnSpPr>
            <p:cNvPr id="304" name="Google Shape;304;g2b64e65d94b_0_315"/>
            <p:cNvCxnSpPr/>
            <p:nvPr/>
          </p:nvCxnSpPr>
          <p:spPr>
            <a:xfrm>
              <a:off x="7750169" y="5187969"/>
              <a:ext cx="0" cy="883500"/>
            </a:xfrm>
            <a:prstGeom prst="straightConnector1">
              <a:avLst/>
            </a:prstGeom>
            <a:noFill/>
            <a:ln w="12700" cap="flat" cmpd="sng">
              <a:solidFill>
                <a:srgbClr val="7F7F7F"/>
              </a:solidFill>
              <a:prstDash val="dash"/>
              <a:miter lim="800000"/>
              <a:headEnd type="none" w="sm" len="sm"/>
              <a:tailEnd type="none" w="sm" len="sm"/>
            </a:ln>
          </p:spPr>
        </p:cxnSp>
        <p:cxnSp>
          <p:nvCxnSpPr>
            <p:cNvPr id="305" name="Google Shape;305;g2b64e65d94b_0_315"/>
            <p:cNvCxnSpPr>
              <a:stCxn id="302" idx="31"/>
            </p:cNvCxnSpPr>
            <p:nvPr/>
          </p:nvCxnSpPr>
          <p:spPr>
            <a:xfrm rot="10800000">
              <a:off x="5542655" y="5670493"/>
              <a:ext cx="3974700" cy="27900"/>
            </a:xfrm>
            <a:prstGeom prst="straightConnector1">
              <a:avLst/>
            </a:prstGeom>
            <a:noFill/>
            <a:ln w="12700" cap="flat" cmpd="sng">
              <a:solidFill>
                <a:srgbClr val="7F7F7F"/>
              </a:solidFill>
              <a:prstDash val="dash"/>
              <a:miter lim="800000"/>
              <a:headEnd type="none" w="sm" len="sm"/>
              <a:tailEnd type="none" w="sm" len="sm"/>
            </a:ln>
          </p:spPr>
        </p:cxnSp>
        <p:grpSp>
          <p:nvGrpSpPr>
            <p:cNvPr id="306" name="Google Shape;306;g2b64e65d94b_0_315"/>
            <p:cNvGrpSpPr/>
            <p:nvPr/>
          </p:nvGrpSpPr>
          <p:grpSpPr>
            <a:xfrm>
              <a:off x="4490761" y="3994027"/>
              <a:ext cx="7141397" cy="2477718"/>
              <a:chOff x="4490761" y="1256631"/>
              <a:chExt cx="7141397" cy="2477718"/>
            </a:xfrm>
          </p:grpSpPr>
          <p:cxnSp>
            <p:nvCxnSpPr>
              <p:cNvPr id="307" name="Google Shape;307;g2b64e65d94b_0_315"/>
              <p:cNvCxnSpPr/>
              <p:nvPr/>
            </p:nvCxnSpPr>
            <p:spPr>
              <a:xfrm rot="10800000">
                <a:off x="5617193" y="1514398"/>
                <a:ext cx="0" cy="1872300"/>
              </a:xfrm>
              <a:prstGeom prst="straightConnector1">
                <a:avLst/>
              </a:prstGeom>
              <a:noFill/>
              <a:ln w="25400" cap="flat" cmpd="sng">
                <a:solidFill>
                  <a:schemeClr val="dk1"/>
                </a:solidFill>
                <a:prstDash val="solid"/>
                <a:miter lim="800000"/>
                <a:headEnd type="none" w="sm" len="sm"/>
                <a:tailEnd type="triangle" w="med" len="med"/>
              </a:ln>
            </p:spPr>
          </p:cxnSp>
          <p:cxnSp>
            <p:nvCxnSpPr>
              <p:cNvPr id="308" name="Google Shape;308;g2b64e65d94b_0_315"/>
              <p:cNvCxnSpPr/>
              <p:nvPr/>
            </p:nvCxnSpPr>
            <p:spPr>
              <a:xfrm>
                <a:off x="5437755" y="3222008"/>
                <a:ext cx="5669400" cy="0"/>
              </a:xfrm>
              <a:prstGeom prst="straightConnector1">
                <a:avLst/>
              </a:prstGeom>
              <a:noFill/>
              <a:ln w="25400" cap="flat" cmpd="sng">
                <a:solidFill>
                  <a:schemeClr val="dk1"/>
                </a:solidFill>
                <a:prstDash val="solid"/>
                <a:miter lim="800000"/>
                <a:headEnd type="none" w="sm" len="sm"/>
                <a:tailEnd type="triangle" w="med" len="med"/>
              </a:ln>
            </p:spPr>
          </p:cxnSp>
          <p:sp>
            <p:nvSpPr>
              <p:cNvPr id="309" name="Google Shape;309;g2b64e65d94b_0_315"/>
              <p:cNvSpPr txBox="1"/>
              <p:nvPr/>
            </p:nvSpPr>
            <p:spPr>
              <a:xfrm>
                <a:off x="4930043" y="1256631"/>
                <a:ext cx="986100" cy="276900"/>
              </a:xfrm>
              <a:prstGeom prst="rect">
                <a:avLst/>
              </a:prstGeom>
              <a:noFill/>
              <a:ln>
                <a:noFill/>
              </a:ln>
            </p:spPr>
            <p:txBody>
              <a:bodyPr spcFirstLastPara="1" wrap="square" lIns="91425" tIns="45700" rIns="91425" bIns="45700" anchor="t" anchorCtr="0">
                <a:sp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000000"/>
                    </a:solidFill>
                    <a:effectLst/>
                    <a:uLnTx/>
                    <a:uFillTx/>
                    <a:latin typeface="Arial"/>
                    <a:ea typeface="Arial"/>
                    <a:cs typeface="Arial"/>
                    <a:sym typeface="Arial"/>
                  </a:rPr>
                  <a:t>Cyber Risk</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0" name="Google Shape;310;g2b64e65d94b_0_315"/>
              <p:cNvSpPr txBox="1"/>
              <p:nvPr/>
            </p:nvSpPr>
            <p:spPr>
              <a:xfrm>
                <a:off x="11091558" y="3083508"/>
                <a:ext cx="540600" cy="2769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1" i="0" u="none" strike="noStrike" kern="0" cap="none" spc="0" normalizeH="0" baseline="0" noProof="0">
                    <a:ln>
                      <a:noFill/>
                    </a:ln>
                    <a:solidFill>
                      <a:srgbClr val="000000"/>
                    </a:solidFill>
                    <a:effectLst/>
                    <a:uLnTx/>
                    <a:uFillTx/>
                    <a:latin typeface="Arial"/>
                    <a:ea typeface="Arial"/>
                    <a:cs typeface="Arial"/>
                    <a:sym typeface="Arial"/>
                  </a:rPr>
                  <a:t>Time</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311" name="Google Shape;311;g2b64e65d94b_0_315"/>
              <p:cNvCxnSpPr/>
              <p:nvPr/>
            </p:nvCxnSpPr>
            <p:spPr>
              <a:xfrm>
                <a:off x="5628079" y="3334149"/>
                <a:ext cx="1031100" cy="0"/>
              </a:xfrm>
              <a:prstGeom prst="straightConnector1">
                <a:avLst/>
              </a:prstGeom>
              <a:noFill/>
              <a:ln w="9525" cap="flat" cmpd="sng">
                <a:solidFill>
                  <a:schemeClr val="dk1"/>
                </a:solidFill>
                <a:prstDash val="solid"/>
                <a:miter lim="800000"/>
                <a:headEnd type="triangle" w="med" len="med"/>
                <a:tailEnd type="triangle" w="med" len="med"/>
              </a:ln>
            </p:spPr>
          </p:cxnSp>
          <p:sp>
            <p:nvSpPr>
              <p:cNvPr id="312" name="Google Shape;312;g2b64e65d94b_0_315"/>
              <p:cNvSpPr txBox="1"/>
              <p:nvPr/>
            </p:nvSpPr>
            <p:spPr>
              <a:xfrm>
                <a:off x="5657474" y="3334149"/>
                <a:ext cx="965100" cy="400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Phase 1</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Gain Visibility</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313" name="Google Shape;313;g2b64e65d94b_0_315"/>
              <p:cNvCxnSpPr/>
              <p:nvPr/>
            </p:nvCxnSpPr>
            <p:spPr>
              <a:xfrm>
                <a:off x="6708528" y="3334149"/>
                <a:ext cx="1007400" cy="0"/>
              </a:xfrm>
              <a:prstGeom prst="straightConnector1">
                <a:avLst/>
              </a:prstGeom>
              <a:noFill/>
              <a:ln w="9525" cap="flat" cmpd="sng">
                <a:solidFill>
                  <a:schemeClr val="dk1"/>
                </a:solidFill>
                <a:prstDash val="solid"/>
                <a:miter lim="800000"/>
                <a:headEnd type="triangle" w="med" len="med"/>
                <a:tailEnd type="triangle" w="med" len="med"/>
              </a:ln>
            </p:spPr>
          </p:cxnSp>
          <p:sp>
            <p:nvSpPr>
              <p:cNvPr id="314" name="Google Shape;314;g2b64e65d94b_0_315"/>
              <p:cNvSpPr txBox="1"/>
              <p:nvPr/>
            </p:nvSpPr>
            <p:spPr>
              <a:xfrm>
                <a:off x="6671986" y="3325633"/>
                <a:ext cx="1044000" cy="400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Phase 2</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Risk Burndown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15" name="Google Shape;315;g2b64e65d94b_0_315"/>
              <p:cNvSpPr txBox="1"/>
              <p:nvPr/>
            </p:nvSpPr>
            <p:spPr>
              <a:xfrm>
                <a:off x="8174066" y="3325633"/>
                <a:ext cx="2956200" cy="4002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Phase 3</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Continuous Risk Management and Optimization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cxnSp>
            <p:nvCxnSpPr>
              <p:cNvPr id="316" name="Google Shape;316;g2b64e65d94b_0_315"/>
              <p:cNvCxnSpPr/>
              <p:nvPr/>
            </p:nvCxnSpPr>
            <p:spPr>
              <a:xfrm rot="10800000" flipH="1">
                <a:off x="7780166" y="3325749"/>
                <a:ext cx="3248100" cy="8400"/>
              </a:xfrm>
              <a:prstGeom prst="straightConnector1">
                <a:avLst/>
              </a:prstGeom>
              <a:noFill/>
              <a:ln w="9525" cap="flat" cmpd="sng">
                <a:solidFill>
                  <a:schemeClr val="dk1"/>
                </a:solidFill>
                <a:prstDash val="solid"/>
                <a:miter lim="800000"/>
                <a:headEnd type="triangle" w="med" len="med"/>
                <a:tailEnd type="triangle" w="med" len="med"/>
              </a:ln>
            </p:spPr>
          </p:cxnSp>
          <p:sp>
            <p:nvSpPr>
              <p:cNvPr id="317" name="Google Shape;317;g2b64e65d94b_0_315"/>
              <p:cNvSpPr txBox="1"/>
              <p:nvPr/>
            </p:nvSpPr>
            <p:spPr>
              <a:xfrm>
                <a:off x="4490761" y="2811451"/>
                <a:ext cx="1100100" cy="2463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none" strike="noStrike" kern="0" cap="none" spc="0" normalizeH="0" baseline="0" noProof="0">
                    <a:ln>
                      <a:noFill/>
                    </a:ln>
                    <a:solidFill>
                      <a:srgbClr val="000000"/>
                    </a:solidFill>
                    <a:effectLst/>
                    <a:uLnTx/>
                    <a:uFillTx/>
                    <a:latin typeface="Arial"/>
                    <a:ea typeface="Arial"/>
                    <a:cs typeface="Arial"/>
                    <a:sym typeface="Arial"/>
                  </a:rPr>
                  <a:t>Acceptable Risk</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02" name="Google Shape;302;g2b64e65d94b_0_315"/>
              <p:cNvSpPr/>
              <p:nvPr/>
            </p:nvSpPr>
            <p:spPr>
              <a:xfrm rot="10800000" flipH="1">
                <a:off x="6647846" y="1870986"/>
                <a:ext cx="4381487" cy="1135640"/>
              </a:xfrm>
              <a:custGeom>
                <a:avLst/>
                <a:gdLst/>
                <a:ahLst/>
                <a:cxnLst/>
                <a:rect l="l" t="t" r="r" b="b"/>
                <a:pathLst>
                  <a:path w="6127954" h="1924814" extrusionOk="0">
                    <a:moveTo>
                      <a:pt x="0" y="1924814"/>
                    </a:moveTo>
                    <a:cubicBezTo>
                      <a:pt x="99552" y="1894088"/>
                      <a:pt x="148251" y="1860118"/>
                      <a:pt x="195030" y="1847137"/>
                    </a:cubicBezTo>
                    <a:cubicBezTo>
                      <a:pt x="241809" y="1834156"/>
                      <a:pt x="265291" y="1845618"/>
                      <a:pt x="280675" y="1846927"/>
                    </a:cubicBezTo>
                    <a:cubicBezTo>
                      <a:pt x="296060" y="1848236"/>
                      <a:pt x="301772" y="1774371"/>
                      <a:pt x="307324" y="1758247"/>
                    </a:cubicBezTo>
                    <a:cubicBezTo>
                      <a:pt x="312876" y="1742123"/>
                      <a:pt x="380613" y="1662848"/>
                      <a:pt x="393938" y="1645381"/>
                    </a:cubicBezTo>
                    <a:cubicBezTo>
                      <a:pt x="407263" y="1627914"/>
                      <a:pt x="455011" y="1680315"/>
                      <a:pt x="467226" y="1685690"/>
                    </a:cubicBezTo>
                    <a:cubicBezTo>
                      <a:pt x="479441" y="1691065"/>
                      <a:pt x="462558" y="1597567"/>
                      <a:pt x="480551" y="1580886"/>
                    </a:cubicBezTo>
                    <a:cubicBezTo>
                      <a:pt x="498544" y="1564205"/>
                      <a:pt x="548537" y="1539917"/>
                      <a:pt x="575187" y="1513044"/>
                    </a:cubicBezTo>
                    <a:cubicBezTo>
                      <a:pt x="601837" y="1486171"/>
                      <a:pt x="628465" y="1437901"/>
                      <a:pt x="640453" y="1419648"/>
                    </a:cubicBezTo>
                    <a:cubicBezTo>
                      <a:pt x="652441" y="1401395"/>
                      <a:pt x="727067" y="1420992"/>
                      <a:pt x="740392" y="1419648"/>
                    </a:cubicBezTo>
                    <a:cubicBezTo>
                      <a:pt x="753717" y="1418304"/>
                      <a:pt x="773488" y="1263101"/>
                      <a:pt x="767041" y="1250348"/>
                    </a:cubicBezTo>
                    <a:cubicBezTo>
                      <a:pt x="773920" y="1221471"/>
                      <a:pt x="803873" y="1273261"/>
                      <a:pt x="821640" y="1238326"/>
                    </a:cubicBezTo>
                    <a:cubicBezTo>
                      <a:pt x="839407" y="1203391"/>
                      <a:pt x="868308" y="1077701"/>
                      <a:pt x="873644" y="1040739"/>
                    </a:cubicBezTo>
                    <a:cubicBezTo>
                      <a:pt x="878980" y="1003777"/>
                      <a:pt x="929166" y="1066268"/>
                      <a:pt x="940270" y="1072986"/>
                    </a:cubicBezTo>
                    <a:cubicBezTo>
                      <a:pt x="951374" y="1079704"/>
                      <a:pt x="952991" y="962195"/>
                      <a:pt x="953595" y="919811"/>
                    </a:cubicBezTo>
                    <a:cubicBezTo>
                      <a:pt x="954200" y="877428"/>
                      <a:pt x="956113" y="779717"/>
                      <a:pt x="977211" y="754188"/>
                    </a:cubicBezTo>
                    <a:cubicBezTo>
                      <a:pt x="998309" y="728659"/>
                      <a:pt x="1064249" y="824055"/>
                      <a:pt x="1080183" y="766635"/>
                    </a:cubicBezTo>
                    <a:cubicBezTo>
                      <a:pt x="1096119" y="636659"/>
                      <a:pt x="1100573" y="621966"/>
                      <a:pt x="1099465" y="570905"/>
                    </a:cubicBezTo>
                    <a:cubicBezTo>
                      <a:pt x="1098357" y="519844"/>
                      <a:pt x="1169357" y="611500"/>
                      <a:pt x="1153472" y="460283"/>
                    </a:cubicBezTo>
                    <a:cubicBezTo>
                      <a:pt x="1250852" y="413874"/>
                      <a:pt x="1290649" y="246972"/>
                      <a:pt x="1410578" y="171512"/>
                    </a:cubicBezTo>
                    <a:cubicBezTo>
                      <a:pt x="1530507" y="96052"/>
                      <a:pt x="1873045" y="7524"/>
                      <a:pt x="1873045" y="7524"/>
                    </a:cubicBezTo>
                    <a:cubicBezTo>
                      <a:pt x="1949028" y="-22136"/>
                      <a:pt x="2038421" y="45656"/>
                      <a:pt x="2037053" y="42745"/>
                    </a:cubicBezTo>
                    <a:cubicBezTo>
                      <a:pt x="2062018" y="56815"/>
                      <a:pt x="2196374" y="32500"/>
                      <a:pt x="2193412" y="42749"/>
                    </a:cubicBezTo>
                    <a:lnTo>
                      <a:pt x="2420847" y="18151"/>
                    </a:lnTo>
                    <a:cubicBezTo>
                      <a:pt x="2463491" y="22250"/>
                      <a:pt x="2585498" y="229274"/>
                      <a:pt x="2591420" y="239523"/>
                    </a:cubicBezTo>
                    <a:cubicBezTo>
                      <a:pt x="2617480" y="272319"/>
                      <a:pt x="2637026" y="47872"/>
                      <a:pt x="2634065" y="42747"/>
                    </a:cubicBezTo>
                    <a:cubicBezTo>
                      <a:pt x="2645910" y="9951"/>
                      <a:pt x="2940862" y="18149"/>
                      <a:pt x="2946784" y="18149"/>
                    </a:cubicBezTo>
                    <a:cubicBezTo>
                      <a:pt x="2996535" y="18149"/>
                      <a:pt x="3120322" y="136011"/>
                      <a:pt x="3117361" y="141135"/>
                    </a:cubicBezTo>
                    <a:cubicBezTo>
                      <a:pt x="3144320" y="163213"/>
                      <a:pt x="3316242" y="111954"/>
                      <a:pt x="3314403" y="113930"/>
                    </a:cubicBezTo>
                    <a:cubicBezTo>
                      <a:pt x="3354106" y="112453"/>
                      <a:pt x="3539142" y="36727"/>
                      <a:pt x="3547720" y="40549"/>
                    </a:cubicBezTo>
                    <a:cubicBezTo>
                      <a:pt x="3588894" y="34434"/>
                      <a:pt x="3833073" y="87940"/>
                      <a:pt x="3835932" y="95584"/>
                    </a:cubicBezTo>
                    <a:cubicBezTo>
                      <a:pt x="3883967" y="104757"/>
                      <a:pt x="4014350" y="77240"/>
                      <a:pt x="4014350" y="77240"/>
                    </a:cubicBezTo>
                    <a:cubicBezTo>
                      <a:pt x="4039511" y="80298"/>
                      <a:pt x="4267108" y="87942"/>
                      <a:pt x="4261389" y="95586"/>
                    </a:cubicBezTo>
                    <a:cubicBezTo>
                      <a:pt x="4300275" y="98644"/>
                      <a:pt x="4319146" y="407449"/>
                      <a:pt x="4316287" y="407449"/>
                    </a:cubicBezTo>
                    <a:cubicBezTo>
                      <a:pt x="4320862" y="462484"/>
                      <a:pt x="4390626" y="73420"/>
                      <a:pt x="4384907" y="77242"/>
                    </a:cubicBezTo>
                    <a:cubicBezTo>
                      <a:pt x="4394056" y="31380"/>
                      <a:pt x="4689706" y="102463"/>
                      <a:pt x="4686847" y="113928"/>
                    </a:cubicBezTo>
                    <a:cubicBezTo>
                      <a:pt x="4734883" y="123100"/>
                      <a:pt x="4923021" y="91762"/>
                      <a:pt x="4920161" y="95584"/>
                    </a:cubicBezTo>
                    <a:lnTo>
                      <a:pt x="5180926" y="113932"/>
                    </a:lnTo>
                    <a:cubicBezTo>
                      <a:pt x="5217525" y="120047"/>
                      <a:pt x="5326750" y="91763"/>
                      <a:pt x="5318172" y="95584"/>
                    </a:cubicBezTo>
                    <a:cubicBezTo>
                      <a:pt x="5338758" y="92526"/>
                      <a:pt x="5398384" y="193771"/>
                      <a:pt x="5395524" y="193771"/>
                    </a:cubicBezTo>
                    <a:cubicBezTo>
                      <a:pt x="5456349" y="191269"/>
                      <a:pt x="5462899" y="128313"/>
                      <a:pt x="5496587" y="95584"/>
                    </a:cubicBezTo>
                    <a:cubicBezTo>
                      <a:pt x="5526323" y="71124"/>
                      <a:pt x="5735049" y="81062"/>
                      <a:pt x="5743626" y="77240"/>
                    </a:cubicBezTo>
                    <a:cubicBezTo>
                      <a:pt x="5782512" y="77240"/>
                      <a:pt x="5815108" y="201833"/>
                      <a:pt x="5812249" y="205655"/>
                    </a:cubicBezTo>
                    <a:cubicBezTo>
                      <a:pt x="5821399" y="227057"/>
                      <a:pt x="5966079" y="95586"/>
                      <a:pt x="5963220" y="95586"/>
                    </a:cubicBezTo>
                    <a:cubicBezTo>
                      <a:pt x="5986094" y="77241"/>
                      <a:pt x="6130772" y="95586"/>
                      <a:pt x="6127913" y="95586"/>
                    </a:cubicBezTo>
                  </a:path>
                </a:pathLst>
              </a:custGeom>
              <a:noFill/>
              <a:ln w="1905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28"/>
          <p:cNvSpPr/>
          <p:nvPr/>
        </p:nvSpPr>
        <p:spPr>
          <a:xfrm>
            <a:off x="2678229" y="1516620"/>
            <a:ext cx="3140680" cy="5241816"/>
          </a:xfrm>
          <a:prstGeom prst="rect">
            <a:avLst/>
          </a:prstGeom>
          <a:solidFill>
            <a:srgbClr val="F4B081"/>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23" name="Google Shape;523;p28"/>
          <p:cNvSpPr txBox="1"/>
          <p:nvPr/>
        </p:nvSpPr>
        <p:spPr>
          <a:xfrm>
            <a:off x="838200" y="182935"/>
            <a:ext cx="10515600" cy="992789"/>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CYBER RISK MANAGEMENT PROJECTS</a:t>
            </a:r>
            <a:endParaRPr kumimoji="0" sz="4000" b="1"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524" name="Google Shape;524;p28"/>
          <p:cNvSpPr txBox="1"/>
          <p:nvPr/>
        </p:nvSpPr>
        <p:spPr>
          <a:xfrm>
            <a:off x="3055946" y="1516621"/>
            <a:ext cx="5472122"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1" i="0" u="none" strike="noStrike" kern="0" cap="none" spc="0" normalizeH="0" baseline="0" noProof="0">
                <a:ln>
                  <a:noFill/>
                </a:ln>
                <a:solidFill>
                  <a:srgbClr val="FFFFFF"/>
                </a:solidFill>
                <a:effectLst/>
                <a:uLnTx/>
                <a:uFillTx/>
                <a:latin typeface="Calibri"/>
                <a:ea typeface="Calibri"/>
                <a:cs typeface="Calibri"/>
                <a:sym typeface="Calibri"/>
              </a:rPr>
              <a:t>Initiatives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nvGrpSpPr>
          <p:cNvPr id="525" name="Google Shape;525;p28"/>
          <p:cNvGrpSpPr/>
          <p:nvPr/>
        </p:nvGrpSpPr>
        <p:grpSpPr>
          <a:xfrm>
            <a:off x="481769" y="1516620"/>
            <a:ext cx="1927137" cy="5045064"/>
            <a:chOff x="1375041" y="1334563"/>
            <a:chExt cx="1222135" cy="4897127"/>
          </a:xfrm>
        </p:grpSpPr>
        <p:sp>
          <p:nvSpPr>
            <p:cNvPr id="526" name="Google Shape;526;p28"/>
            <p:cNvSpPr/>
            <p:nvPr/>
          </p:nvSpPr>
          <p:spPr>
            <a:xfrm>
              <a:off x="1384478" y="1801736"/>
              <a:ext cx="1209763" cy="609601"/>
            </a:xfrm>
            <a:prstGeom prst="rect">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1" i="0" u="none" strike="noStrike" kern="0" cap="none" spc="0" normalizeH="0" baseline="0" noProof="0">
                  <a:ln>
                    <a:noFill/>
                  </a:ln>
                  <a:solidFill>
                    <a:srgbClr val="FFFFFF"/>
                  </a:solidFill>
                  <a:effectLst/>
                  <a:uLnTx/>
                  <a:uFillTx/>
                  <a:latin typeface="Arial"/>
                  <a:ea typeface="Arial"/>
                  <a:cs typeface="Arial"/>
                  <a:sym typeface="Arial"/>
                </a:rPr>
                <a:t>Identify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7" name="Google Shape;527;p28"/>
            <p:cNvSpPr/>
            <p:nvPr/>
          </p:nvSpPr>
          <p:spPr>
            <a:xfrm>
              <a:off x="1384478" y="2800653"/>
              <a:ext cx="1209763" cy="609601"/>
            </a:xfrm>
            <a:prstGeom prst="rect">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1" i="0" u="none" strike="noStrike" kern="0" cap="none" spc="0" normalizeH="0" baseline="0" noProof="0">
                  <a:ln>
                    <a:noFill/>
                  </a:ln>
                  <a:solidFill>
                    <a:srgbClr val="FFFFFF"/>
                  </a:solidFill>
                  <a:effectLst/>
                  <a:uLnTx/>
                  <a:uFillTx/>
                  <a:latin typeface="Arial"/>
                  <a:ea typeface="Arial"/>
                  <a:cs typeface="Arial"/>
                  <a:sym typeface="Arial"/>
                </a:rPr>
                <a:t>Protect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8" name="Google Shape;528;p28"/>
            <p:cNvSpPr/>
            <p:nvPr/>
          </p:nvSpPr>
          <p:spPr>
            <a:xfrm>
              <a:off x="1384478" y="3744696"/>
              <a:ext cx="1209763" cy="609601"/>
            </a:xfrm>
            <a:prstGeom prst="rect">
              <a:avLst/>
            </a:prstGeom>
            <a:solidFill>
              <a:srgbClr val="FFCC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1" i="0" u="none" strike="noStrike" kern="0" cap="none" spc="0" normalizeH="0" baseline="0" noProof="0">
                  <a:ln>
                    <a:noFill/>
                  </a:ln>
                  <a:solidFill>
                    <a:srgbClr val="FFFFFF"/>
                  </a:solidFill>
                  <a:effectLst/>
                  <a:uLnTx/>
                  <a:uFillTx/>
                  <a:latin typeface="Arial"/>
                  <a:ea typeface="Arial"/>
                  <a:cs typeface="Arial"/>
                  <a:sym typeface="Arial"/>
                </a:rPr>
                <a:t>Detect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9" name="Google Shape;529;p28"/>
            <p:cNvSpPr/>
            <p:nvPr/>
          </p:nvSpPr>
          <p:spPr>
            <a:xfrm>
              <a:off x="1375041" y="4678046"/>
              <a:ext cx="1222135" cy="609601"/>
            </a:xfrm>
            <a:prstGeom prst="rect">
              <a:avLst/>
            </a:prstGeom>
            <a:solidFill>
              <a:srgbClr val="FF0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1" i="0" u="none" strike="noStrike" kern="0" cap="none" spc="0" normalizeH="0" baseline="0" noProof="0">
                  <a:ln>
                    <a:noFill/>
                  </a:ln>
                  <a:solidFill>
                    <a:srgbClr val="FFFFFF"/>
                  </a:solidFill>
                  <a:effectLst/>
                  <a:uLnTx/>
                  <a:uFillTx/>
                  <a:latin typeface="Arial"/>
                  <a:ea typeface="Arial"/>
                  <a:cs typeface="Arial"/>
                  <a:sym typeface="Arial"/>
                </a:rPr>
                <a:t>Respond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0" name="Google Shape;530;p28"/>
            <p:cNvSpPr/>
            <p:nvPr/>
          </p:nvSpPr>
          <p:spPr>
            <a:xfrm>
              <a:off x="1375041" y="5622089"/>
              <a:ext cx="1219200" cy="609601"/>
            </a:xfrm>
            <a:prstGeom prst="rect">
              <a:avLst/>
            </a:prstGeom>
            <a:solidFill>
              <a:srgbClr val="00B05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1" i="0" u="none" strike="noStrike" kern="0" cap="none" spc="0" normalizeH="0" baseline="0" noProof="0">
                  <a:ln>
                    <a:noFill/>
                  </a:ln>
                  <a:solidFill>
                    <a:srgbClr val="FFFFFF"/>
                  </a:solidFill>
                  <a:effectLst/>
                  <a:uLnTx/>
                  <a:uFillTx/>
                  <a:latin typeface="Arial"/>
                  <a:ea typeface="Arial"/>
                  <a:cs typeface="Arial"/>
                  <a:sym typeface="Arial"/>
                </a:rPr>
                <a:t>Recover</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1" name="Google Shape;531;p28"/>
            <p:cNvSpPr txBox="1"/>
            <p:nvPr/>
          </p:nvSpPr>
          <p:spPr>
            <a:xfrm>
              <a:off x="1375041" y="1334563"/>
              <a:ext cx="1209763" cy="35850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Capability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grpSp>
      <p:cxnSp>
        <p:nvCxnSpPr>
          <p:cNvPr id="532" name="Google Shape;532;p28"/>
          <p:cNvCxnSpPr/>
          <p:nvPr/>
        </p:nvCxnSpPr>
        <p:spPr>
          <a:xfrm>
            <a:off x="304800" y="2858800"/>
            <a:ext cx="10598727" cy="0"/>
          </a:xfrm>
          <a:prstGeom prst="straightConnector1">
            <a:avLst/>
          </a:prstGeom>
          <a:noFill/>
          <a:ln w="9525" cap="flat" cmpd="sng">
            <a:solidFill>
              <a:srgbClr val="7B7B7B"/>
            </a:solidFill>
            <a:prstDash val="solid"/>
            <a:miter lim="800000"/>
            <a:headEnd type="none" w="sm" len="sm"/>
            <a:tailEnd type="none" w="sm" len="sm"/>
          </a:ln>
        </p:spPr>
      </p:cxnSp>
      <p:cxnSp>
        <p:nvCxnSpPr>
          <p:cNvPr id="533" name="Google Shape;533;p28"/>
          <p:cNvCxnSpPr/>
          <p:nvPr/>
        </p:nvCxnSpPr>
        <p:spPr>
          <a:xfrm>
            <a:off x="304800" y="3831648"/>
            <a:ext cx="10598727" cy="0"/>
          </a:xfrm>
          <a:prstGeom prst="straightConnector1">
            <a:avLst/>
          </a:prstGeom>
          <a:noFill/>
          <a:ln w="9525" cap="flat" cmpd="sng">
            <a:solidFill>
              <a:srgbClr val="7B7B7B"/>
            </a:solidFill>
            <a:prstDash val="solid"/>
            <a:miter lim="800000"/>
            <a:headEnd type="none" w="sm" len="sm"/>
            <a:tailEnd type="none" w="sm" len="sm"/>
          </a:ln>
        </p:spPr>
      </p:cxnSp>
      <p:cxnSp>
        <p:nvCxnSpPr>
          <p:cNvPr id="534" name="Google Shape;534;p28"/>
          <p:cNvCxnSpPr/>
          <p:nvPr/>
        </p:nvCxnSpPr>
        <p:spPr>
          <a:xfrm>
            <a:off x="304800" y="4804496"/>
            <a:ext cx="10598727" cy="0"/>
          </a:xfrm>
          <a:prstGeom prst="straightConnector1">
            <a:avLst/>
          </a:prstGeom>
          <a:noFill/>
          <a:ln w="9525" cap="flat" cmpd="sng">
            <a:solidFill>
              <a:srgbClr val="7B7B7B"/>
            </a:solidFill>
            <a:prstDash val="solid"/>
            <a:miter lim="800000"/>
            <a:headEnd type="none" w="sm" len="sm"/>
            <a:tailEnd type="none" w="sm" len="sm"/>
          </a:ln>
        </p:spPr>
      </p:cxnSp>
      <p:cxnSp>
        <p:nvCxnSpPr>
          <p:cNvPr id="535" name="Google Shape;535;p28"/>
          <p:cNvCxnSpPr/>
          <p:nvPr/>
        </p:nvCxnSpPr>
        <p:spPr>
          <a:xfrm>
            <a:off x="304800" y="5777342"/>
            <a:ext cx="10598727" cy="0"/>
          </a:xfrm>
          <a:prstGeom prst="straightConnector1">
            <a:avLst/>
          </a:prstGeom>
          <a:noFill/>
          <a:ln w="9525" cap="flat" cmpd="sng">
            <a:solidFill>
              <a:srgbClr val="7B7B7B"/>
            </a:solidFill>
            <a:prstDash val="solid"/>
            <a:miter lim="800000"/>
            <a:headEnd type="none" w="sm" len="sm"/>
            <a:tailEnd type="none" w="sm" len="sm"/>
          </a:ln>
        </p:spPr>
      </p:cxnSp>
      <p:cxnSp>
        <p:nvCxnSpPr>
          <p:cNvPr id="536" name="Google Shape;536;p28"/>
          <p:cNvCxnSpPr/>
          <p:nvPr/>
        </p:nvCxnSpPr>
        <p:spPr>
          <a:xfrm>
            <a:off x="304800" y="1885952"/>
            <a:ext cx="10598727" cy="0"/>
          </a:xfrm>
          <a:prstGeom prst="straightConnector1">
            <a:avLst/>
          </a:prstGeom>
          <a:noFill/>
          <a:ln w="9525" cap="flat" cmpd="sng">
            <a:solidFill>
              <a:srgbClr val="7B7B7B"/>
            </a:solidFill>
            <a:prstDash val="solid"/>
            <a:miter lim="800000"/>
            <a:headEnd type="none" w="sm" len="sm"/>
            <a:tailEnd type="none" w="sm" len="sm"/>
          </a:ln>
        </p:spPr>
      </p:cxnSp>
      <p:sp>
        <p:nvSpPr>
          <p:cNvPr id="537" name="Google Shape;537;p28"/>
          <p:cNvSpPr txBox="1"/>
          <p:nvPr/>
        </p:nvSpPr>
        <p:spPr>
          <a:xfrm>
            <a:off x="2693110" y="5986066"/>
            <a:ext cx="3014962"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Review &amp; update business continuity plan every quarter</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8" name="Google Shape;538;p28"/>
          <p:cNvSpPr txBox="1"/>
          <p:nvPr/>
        </p:nvSpPr>
        <p:spPr>
          <a:xfrm>
            <a:off x="2718388" y="5029309"/>
            <a:ext cx="2989684"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Improve incidence response with automated playbooks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9" name="Google Shape;539;p28"/>
          <p:cNvSpPr txBox="1"/>
          <p:nvPr/>
        </p:nvSpPr>
        <p:spPr>
          <a:xfrm>
            <a:off x="2718387" y="2880936"/>
            <a:ext cx="2989685" cy="738623"/>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dirty="0">
                <a:ln>
                  <a:noFill/>
                </a:ln>
                <a:solidFill>
                  <a:srgbClr val="000000"/>
                </a:solidFill>
                <a:effectLst/>
                <a:uLnTx/>
                <a:uFillTx/>
                <a:latin typeface="Calibri"/>
                <a:ea typeface="Calibri"/>
                <a:cs typeface="Calibri"/>
                <a:sym typeface="Calibri"/>
              </a:rPr>
              <a:t>Implement strong identity with adaptive authentication. Improve patching posture. Deploy zero-trust.</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0" name="Google Shape;540;p28"/>
          <p:cNvSpPr txBox="1"/>
          <p:nvPr/>
        </p:nvSpPr>
        <p:spPr>
          <a:xfrm>
            <a:off x="2758548" y="1993674"/>
            <a:ext cx="2949524" cy="73866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Implement continuous cybersecurity posture visibility. Build risk owner’s matrix and update quarterly.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41" name="Google Shape;541;p28"/>
          <p:cNvSpPr txBox="1"/>
          <p:nvPr/>
        </p:nvSpPr>
        <p:spPr>
          <a:xfrm>
            <a:off x="2718388" y="4048216"/>
            <a:ext cx="2989684" cy="52322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Incorporate threat feeds in SOC workflows.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42" name="Google Shape;542;p28"/>
          <p:cNvSpPr/>
          <p:nvPr/>
        </p:nvSpPr>
        <p:spPr>
          <a:xfrm>
            <a:off x="5970553" y="1537279"/>
            <a:ext cx="2468880" cy="235779"/>
          </a:xfrm>
          <a:prstGeom prst="chevron">
            <a:avLst>
              <a:gd name="adj" fmla="val 50000"/>
            </a:avLst>
          </a:prstGeom>
          <a:solidFill>
            <a:srgbClr val="0070C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400" b="1" i="0" u="none" strike="noStrike" kern="0" cap="none" spc="0" normalizeH="0" baseline="0" noProof="0" dirty="0">
                <a:ln>
                  <a:noFill/>
                </a:ln>
                <a:solidFill>
                  <a:srgbClr val="FFFFFF"/>
                </a:solidFill>
                <a:effectLst/>
                <a:uLnTx/>
                <a:uFillTx/>
                <a:latin typeface="Arial"/>
                <a:ea typeface="Arial"/>
                <a:cs typeface="Arial"/>
                <a:sym typeface="Arial"/>
              </a:rPr>
              <a:t>2024</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3" name="Google Shape;543;p28"/>
          <p:cNvSpPr/>
          <p:nvPr/>
        </p:nvSpPr>
        <p:spPr>
          <a:xfrm>
            <a:off x="8481358" y="1537279"/>
            <a:ext cx="2468880" cy="240990"/>
          </a:xfrm>
          <a:prstGeom prst="chevron">
            <a:avLst>
              <a:gd name="adj" fmla="val 50000"/>
            </a:avLst>
          </a:prstGeom>
          <a:solidFill>
            <a:srgbClr val="BF90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400" b="1" i="0" u="none" strike="noStrike" kern="0" cap="none" spc="0" normalizeH="0" baseline="0" noProof="0" dirty="0">
                <a:ln>
                  <a:noFill/>
                </a:ln>
                <a:solidFill>
                  <a:srgbClr val="FFFFFF"/>
                </a:solidFill>
                <a:effectLst/>
                <a:uLnTx/>
                <a:uFillTx/>
                <a:latin typeface="Arial"/>
                <a:ea typeface="Arial"/>
                <a:cs typeface="Arial"/>
                <a:sym typeface="Arial"/>
              </a:rPr>
              <a:t>2025</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4" name="Google Shape;544;p28"/>
          <p:cNvSpPr/>
          <p:nvPr/>
        </p:nvSpPr>
        <p:spPr>
          <a:xfrm rot="-5400000">
            <a:off x="6603591" y="5455151"/>
            <a:ext cx="317945" cy="1576331"/>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45" name="Google Shape;545;p28"/>
          <p:cNvSpPr/>
          <p:nvPr/>
        </p:nvSpPr>
        <p:spPr>
          <a:xfrm rot="-5400000">
            <a:off x="8208143" y="5580690"/>
            <a:ext cx="317946" cy="1325251"/>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46" name="Google Shape;546;p28"/>
          <p:cNvSpPr/>
          <p:nvPr/>
        </p:nvSpPr>
        <p:spPr>
          <a:xfrm rot="-5400000">
            <a:off x="9507283" y="5796970"/>
            <a:ext cx="317945" cy="892688"/>
          </a:xfrm>
          <a:prstGeom prst="flowChartOffpageConnector">
            <a:avLst/>
          </a:prstGeom>
          <a:solidFill>
            <a:srgbClr val="BF9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47" name="Google Shape;547;p28"/>
          <p:cNvSpPr/>
          <p:nvPr/>
        </p:nvSpPr>
        <p:spPr>
          <a:xfrm rot="-5400000">
            <a:off x="6362328" y="1836271"/>
            <a:ext cx="319767" cy="1019891"/>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48" name="Google Shape;548;p28"/>
          <p:cNvSpPr txBox="1"/>
          <p:nvPr/>
        </p:nvSpPr>
        <p:spPr>
          <a:xfrm>
            <a:off x="6028981" y="2206811"/>
            <a:ext cx="889987" cy="24622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Deploy Balbix</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49" name="Google Shape;549;p28"/>
          <p:cNvSpPr/>
          <p:nvPr/>
        </p:nvSpPr>
        <p:spPr>
          <a:xfrm rot="-5400000">
            <a:off x="7576822" y="1558649"/>
            <a:ext cx="317943" cy="1097280"/>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0" name="Google Shape;550;p28"/>
          <p:cNvSpPr txBox="1"/>
          <p:nvPr/>
        </p:nvSpPr>
        <p:spPr>
          <a:xfrm>
            <a:off x="7146264" y="1902265"/>
            <a:ext cx="1304017"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Asset Criticality Analysis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1" name="Google Shape;551;p28"/>
          <p:cNvSpPr/>
          <p:nvPr/>
        </p:nvSpPr>
        <p:spPr>
          <a:xfrm rot="-5400000">
            <a:off x="7836165" y="1748879"/>
            <a:ext cx="339101" cy="1638148"/>
          </a:xfrm>
          <a:prstGeom prst="flowChartOffpageConnector">
            <a:avLst/>
          </a:prstGeom>
          <a:solidFill>
            <a:srgbClr val="036F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2" name="Google Shape;552;p28"/>
          <p:cNvSpPr txBox="1"/>
          <p:nvPr/>
        </p:nvSpPr>
        <p:spPr>
          <a:xfrm>
            <a:off x="7160907" y="2367523"/>
            <a:ext cx="1638147"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Build risk group hierarchy and assign risk owners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3" name="Google Shape;553;p28"/>
          <p:cNvSpPr/>
          <p:nvPr/>
        </p:nvSpPr>
        <p:spPr>
          <a:xfrm rot="-5400000">
            <a:off x="6362328" y="2837289"/>
            <a:ext cx="319767" cy="1019891"/>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4" name="Google Shape;554;p28"/>
          <p:cNvSpPr txBox="1"/>
          <p:nvPr/>
        </p:nvSpPr>
        <p:spPr>
          <a:xfrm>
            <a:off x="6028981" y="3207829"/>
            <a:ext cx="824265" cy="24622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Deploy Okta</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5" name="Google Shape;555;p28"/>
          <p:cNvSpPr/>
          <p:nvPr/>
        </p:nvSpPr>
        <p:spPr>
          <a:xfrm rot="-5400000">
            <a:off x="9514569" y="2868223"/>
            <a:ext cx="319768" cy="1421567"/>
          </a:xfrm>
          <a:prstGeom prst="flowChartOffpageConnector">
            <a:avLst/>
          </a:prstGeom>
          <a:solidFill>
            <a:srgbClr val="BF9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6" name="Google Shape;556;p28"/>
          <p:cNvSpPr txBox="1"/>
          <p:nvPr/>
        </p:nvSpPr>
        <p:spPr>
          <a:xfrm>
            <a:off x="8938925" y="3462260"/>
            <a:ext cx="1173675" cy="24618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Deploy Zero-trust</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57" name="Google Shape;557;p28"/>
          <p:cNvSpPr/>
          <p:nvPr/>
        </p:nvSpPr>
        <p:spPr>
          <a:xfrm rot="-5400000">
            <a:off x="7863899" y="2301400"/>
            <a:ext cx="314424" cy="1607804"/>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58" name="Google Shape;558;p28"/>
          <p:cNvSpPr txBox="1"/>
          <p:nvPr/>
        </p:nvSpPr>
        <p:spPr>
          <a:xfrm>
            <a:off x="7160907" y="2896338"/>
            <a:ext cx="1706776"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Build Balbix workflows for non-patching risk items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59" name="Google Shape;559;p28"/>
          <p:cNvSpPr/>
          <p:nvPr/>
        </p:nvSpPr>
        <p:spPr>
          <a:xfrm rot="-5400000">
            <a:off x="7788845" y="2847487"/>
            <a:ext cx="319767" cy="1463040"/>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60" name="Google Shape;560;p28"/>
          <p:cNvSpPr txBox="1"/>
          <p:nvPr/>
        </p:nvSpPr>
        <p:spPr>
          <a:xfrm>
            <a:off x="7190487" y="3374804"/>
            <a:ext cx="1243584"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Improve Patching  Posture using Balbix</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61" name="Google Shape;561;p28"/>
          <p:cNvSpPr/>
          <p:nvPr/>
        </p:nvSpPr>
        <p:spPr>
          <a:xfrm rot="-5400000">
            <a:off x="7731288" y="3614403"/>
            <a:ext cx="350648" cy="1355491"/>
          </a:xfrm>
          <a:prstGeom prst="flowChartOffpageConnector">
            <a:avLst/>
          </a:prstGeom>
          <a:solidFill>
            <a:srgbClr val="0070C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62" name="Google Shape;562;p28"/>
          <p:cNvSpPr txBox="1"/>
          <p:nvPr/>
        </p:nvSpPr>
        <p:spPr>
          <a:xfrm>
            <a:off x="7204993" y="4087801"/>
            <a:ext cx="1355492"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Integrate Recorded Future in SOC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63" name="Google Shape;563;p28"/>
          <p:cNvSpPr/>
          <p:nvPr/>
        </p:nvSpPr>
        <p:spPr>
          <a:xfrm rot="-5400000">
            <a:off x="9532164" y="4524825"/>
            <a:ext cx="350648" cy="1355491"/>
          </a:xfrm>
          <a:prstGeom prst="flowChartOffpageConnector">
            <a:avLst/>
          </a:prstGeom>
          <a:solidFill>
            <a:srgbClr val="BF9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64" name="Google Shape;564;p28"/>
          <p:cNvSpPr txBox="1"/>
          <p:nvPr/>
        </p:nvSpPr>
        <p:spPr>
          <a:xfrm>
            <a:off x="9019959" y="5002515"/>
            <a:ext cx="1355492"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dirty="0">
                <a:ln>
                  <a:noFill/>
                </a:ln>
                <a:solidFill>
                  <a:srgbClr val="FFFFFF"/>
                </a:solidFill>
                <a:effectLst/>
                <a:uLnTx/>
                <a:uFillTx/>
                <a:latin typeface="Calibri"/>
                <a:ea typeface="Calibri"/>
                <a:cs typeface="Calibri"/>
                <a:sym typeface="Calibri"/>
              </a:rPr>
              <a:t>Integrate TBD XDR platform in SOC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65" name="Google Shape;565;p28"/>
          <p:cNvSpPr txBox="1"/>
          <p:nvPr/>
        </p:nvSpPr>
        <p:spPr>
          <a:xfrm>
            <a:off x="5908325" y="6032011"/>
            <a:ext cx="1405469"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Review &amp; identify gaps in plan with risk owners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66" name="Google Shape;566;p28"/>
          <p:cNvSpPr txBox="1"/>
          <p:nvPr/>
        </p:nvSpPr>
        <p:spPr>
          <a:xfrm>
            <a:off x="7680999" y="6034754"/>
            <a:ext cx="1282670"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Develop plan update to address gaps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67" name="Google Shape;567;p28"/>
          <p:cNvSpPr txBox="1"/>
          <p:nvPr/>
        </p:nvSpPr>
        <p:spPr>
          <a:xfrm>
            <a:off x="9186491" y="6034754"/>
            <a:ext cx="911110"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Implement &amp; test plan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68" name="Google Shape;568;p28"/>
          <p:cNvSpPr/>
          <p:nvPr/>
        </p:nvSpPr>
        <p:spPr>
          <a:xfrm rot="-5400000">
            <a:off x="9390166" y="2581350"/>
            <a:ext cx="317209" cy="1057623"/>
          </a:xfrm>
          <a:prstGeom prst="flowChartOffpageConnector">
            <a:avLst/>
          </a:prstGeom>
          <a:solidFill>
            <a:srgbClr val="BF900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569" name="Google Shape;569;p28"/>
          <p:cNvSpPr txBox="1"/>
          <p:nvPr/>
        </p:nvSpPr>
        <p:spPr>
          <a:xfrm>
            <a:off x="8996433" y="2902482"/>
            <a:ext cx="909568" cy="40011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000"/>
              <a:buFont typeface="Calibri"/>
              <a:buNone/>
              <a:tabLst/>
              <a:defRPr/>
            </a:pPr>
            <a:r>
              <a:rPr kumimoji="0" lang="en-US" sz="1000" b="0" i="0" u="none" strike="noStrike" kern="0" cap="none" spc="0" normalizeH="0" baseline="0" noProof="0">
                <a:ln>
                  <a:noFill/>
                </a:ln>
                <a:solidFill>
                  <a:srgbClr val="FFFFFF"/>
                </a:solidFill>
                <a:effectLst/>
                <a:uLnTx/>
                <a:uFillTx/>
                <a:latin typeface="Calibri"/>
                <a:ea typeface="Calibri"/>
                <a:cs typeface="Calibri"/>
                <a:sym typeface="Calibri"/>
              </a:rPr>
              <a:t>Turn on Okta adaptive auth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74"/>
        <p:cNvGrpSpPr/>
        <p:nvPr/>
      </p:nvGrpSpPr>
      <p:grpSpPr>
        <a:xfrm>
          <a:off x="0" y="0"/>
          <a:ext cx="0" cy="0"/>
          <a:chOff x="0" y="0"/>
          <a:chExt cx="0" cy="0"/>
        </a:xfrm>
      </p:grpSpPr>
      <p:sp>
        <p:nvSpPr>
          <p:cNvPr id="575" name="Google Shape;575;p29"/>
          <p:cNvSpPr txBox="1">
            <a:spLocks noGrp="1"/>
          </p:cNvSpPr>
          <p:nvPr>
            <p:ph type="title"/>
          </p:nvPr>
        </p:nvSpPr>
        <p:spPr>
          <a:xfrm>
            <a:off x="838200" y="45919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t>If you found these slides useful…</a:t>
            </a:r>
            <a:endParaRPr dirty="0"/>
          </a:p>
        </p:txBody>
      </p:sp>
      <p:sp>
        <p:nvSpPr>
          <p:cNvPr id="576" name="Google Shape;576;p29"/>
          <p:cNvSpPr txBox="1">
            <a:spLocks noGrp="1"/>
          </p:cNvSpPr>
          <p:nvPr>
            <p:ph type="body" idx="1"/>
          </p:nvPr>
        </p:nvSpPr>
        <p:spPr>
          <a:xfrm>
            <a:off x="688298" y="1996003"/>
            <a:ext cx="10665502" cy="4351338"/>
          </a:xfrm>
          <a:prstGeom prst="rect">
            <a:avLst/>
          </a:prstGeom>
          <a:noFill/>
          <a:ln>
            <a:noFill/>
          </a:ln>
        </p:spPr>
        <p:txBody>
          <a:bodyPr spcFirstLastPara="1" wrap="square" lIns="0" tIns="0" rIns="0" bIns="0" anchor="t" anchorCtr="0">
            <a:noAutofit/>
          </a:bodyPr>
          <a:lstStyle/>
          <a:p>
            <a:pPr marL="114300" lvl="0" indent="0" algn="l" rtl="0">
              <a:lnSpc>
                <a:spcPct val="110000"/>
              </a:lnSpc>
              <a:spcBef>
                <a:spcPts val="0"/>
              </a:spcBef>
              <a:spcAft>
                <a:spcPts val="0"/>
              </a:spcAft>
              <a:buClr>
                <a:schemeClr val="dk1"/>
              </a:buClr>
              <a:buSzPts val="2400"/>
              <a:buNone/>
            </a:pPr>
            <a:r>
              <a:rPr lang="en-US" sz="2000" dirty="0">
                <a:latin typeface="Calibri" panose="020F0502020204030204" pitchFamily="34" charset="0"/>
                <a:ea typeface="PT Sans"/>
                <a:cs typeface="Calibri" panose="020F0502020204030204" pitchFamily="34" charset="0"/>
                <a:sym typeface="PT Sans"/>
              </a:rPr>
              <a:t>Balbix can help you with overall cyber risk </a:t>
            </a:r>
            <a:r>
              <a:rPr lang="en-US" sz="2000" dirty="0">
                <a:highlight>
                  <a:srgbClr val="FFC003"/>
                </a:highlight>
                <a:latin typeface="Calibri" panose="020F0502020204030204" pitchFamily="34" charset="0"/>
                <a:ea typeface="PT Sans"/>
                <a:cs typeface="Calibri" panose="020F0502020204030204" pitchFamily="34" charset="0"/>
                <a:sym typeface="PT Sans"/>
              </a:rPr>
              <a:t> </a:t>
            </a:r>
            <a:r>
              <a:rPr lang="en-US" sz="2000" dirty="0">
                <a:solidFill>
                  <a:schemeClr val="bg1"/>
                </a:solidFill>
                <a:highlight>
                  <a:srgbClr val="FFC003"/>
                </a:highlight>
                <a:latin typeface="Calibri" panose="020F0502020204030204" pitchFamily="34" charset="0"/>
                <a:ea typeface="PT Sans"/>
                <a:cs typeface="Calibri" panose="020F0502020204030204" pitchFamily="34" charset="0"/>
                <a:sym typeface="PT Sans"/>
              </a:rPr>
              <a:t>Governance</a:t>
            </a:r>
            <a:r>
              <a:rPr lang="en-US" sz="2000" dirty="0">
                <a:highlight>
                  <a:srgbClr val="FFC003"/>
                </a:highlight>
                <a:latin typeface="Calibri" panose="020F0502020204030204" pitchFamily="34" charset="0"/>
                <a:ea typeface="PT Sans"/>
                <a:cs typeface="Calibri" panose="020F0502020204030204" pitchFamily="34" charset="0"/>
                <a:sym typeface="PT Sans"/>
              </a:rPr>
              <a:t> </a:t>
            </a:r>
            <a:r>
              <a:rPr lang="en-US" sz="2000" dirty="0">
                <a:latin typeface="Calibri" panose="020F0502020204030204" pitchFamily="34" charset="0"/>
                <a:ea typeface="PT Sans"/>
                <a:cs typeface="Calibri" panose="020F0502020204030204" pitchFamily="34" charset="0"/>
                <a:sym typeface="PT Sans"/>
              </a:rPr>
              <a:t> and overseeing the many critical pieces of your Infosec program. </a:t>
            </a:r>
            <a:endParaRPr lang="en-US" sz="2000" dirty="0">
              <a:latin typeface="Calibri" panose="020F0502020204030204" pitchFamily="34" charset="0"/>
              <a:cs typeface="Calibri" panose="020F0502020204030204" pitchFamily="34" charset="0"/>
            </a:endParaRPr>
          </a:p>
          <a:p>
            <a:pPr marL="114300" lvl="0" indent="0" algn="l" rtl="0">
              <a:lnSpc>
                <a:spcPct val="110000"/>
              </a:lnSpc>
              <a:spcBef>
                <a:spcPts val="1000"/>
              </a:spcBef>
              <a:spcAft>
                <a:spcPts val="0"/>
              </a:spcAft>
              <a:buClr>
                <a:schemeClr val="dk1"/>
              </a:buClr>
              <a:buSzPts val="2400"/>
              <a:buNone/>
            </a:pPr>
            <a:endParaRPr lang="en-US" sz="1400" dirty="0">
              <a:latin typeface="Calibri" panose="020F0502020204030204" pitchFamily="34" charset="0"/>
              <a:ea typeface="PT Sans"/>
              <a:cs typeface="Calibri" panose="020F0502020204030204" pitchFamily="34" charset="0"/>
              <a:sym typeface="PT Sans"/>
            </a:endParaRPr>
          </a:p>
          <a:p>
            <a:pPr marL="114300" lvl="0" indent="0" algn="l" rtl="0">
              <a:lnSpc>
                <a:spcPct val="110000"/>
              </a:lnSpc>
              <a:spcBef>
                <a:spcPts val="1000"/>
              </a:spcBef>
              <a:spcAft>
                <a:spcPts val="0"/>
              </a:spcAft>
              <a:buClr>
                <a:schemeClr val="dk1"/>
              </a:buClr>
              <a:buSzPts val="2400"/>
              <a:buNone/>
            </a:pPr>
            <a:r>
              <a:rPr lang="en-US" sz="2000" dirty="0">
                <a:latin typeface="Calibri" panose="020F0502020204030204" pitchFamily="34" charset="0"/>
                <a:ea typeface="PT Sans"/>
                <a:cs typeface="Calibri" panose="020F0502020204030204" pitchFamily="34" charset="0"/>
                <a:sym typeface="PT Sans"/>
              </a:rPr>
              <a:t>The Balbix platform uses AI to help discover and analyze your assets and attack surface to </a:t>
            </a:r>
            <a:r>
              <a:rPr lang="en-US" sz="2000" dirty="0">
                <a:solidFill>
                  <a:schemeClr val="lt1"/>
                </a:solidFill>
                <a:highlight>
                  <a:srgbClr val="0071C1"/>
                </a:highlight>
                <a:latin typeface="Calibri" panose="020F0502020204030204" pitchFamily="34" charset="0"/>
                <a:ea typeface="PT Sans"/>
                <a:cs typeface="Calibri" panose="020F0502020204030204" pitchFamily="34" charset="0"/>
                <a:sym typeface="PT Sans"/>
              </a:rPr>
              <a:t> </a:t>
            </a:r>
            <a:r>
              <a:rPr lang="en-US" sz="2000" b="1" dirty="0">
                <a:solidFill>
                  <a:schemeClr val="lt1"/>
                </a:solidFill>
                <a:highlight>
                  <a:srgbClr val="0071C1"/>
                </a:highlight>
                <a:latin typeface="Calibri" panose="020F0502020204030204" pitchFamily="34" charset="0"/>
                <a:ea typeface="PT Sans"/>
                <a:cs typeface="Calibri" panose="020F0502020204030204" pitchFamily="34" charset="0"/>
                <a:sym typeface="PT Sans"/>
              </a:rPr>
              <a:t>Identify</a:t>
            </a:r>
            <a:r>
              <a:rPr lang="en-US" sz="2000" dirty="0">
                <a:solidFill>
                  <a:srgbClr val="0071C1"/>
                </a:solidFill>
                <a:highlight>
                  <a:srgbClr val="0071C1"/>
                </a:highlight>
                <a:latin typeface="Calibri" panose="020F0502020204030204" pitchFamily="34" charset="0"/>
                <a:ea typeface="PT Sans"/>
                <a:cs typeface="Calibri" panose="020F0502020204030204" pitchFamily="34" charset="0"/>
                <a:sym typeface="PT Sans"/>
              </a:rPr>
              <a:t> </a:t>
            </a:r>
            <a:r>
              <a:rPr lang="en-US" sz="2000" dirty="0">
                <a:latin typeface="Calibri" panose="020F0502020204030204" pitchFamily="34" charset="0"/>
                <a:ea typeface="PT Sans"/>
                <a:cs typeface="Calibri" panose="020F0502020204030204" pitchFamily="34" charset="0"/>
                <a:sym typeface="PT Sans"/>
              </a:rPr>
              <a:t> areas of greatest risk. This is foundational to effective capabilities for </a:t>
            </a:r>
            <a:r>
              <a:rPr lang="en-US" sz="2000" dirty="0">
                <a:highlight>
                  <a:srgbClr val="7130A1"/>
                </a:highlight>
                <a:latin typeface="Calibri" panose="020F0502020204030204" pitchFamily="34" charset="0"/>
                <a:ea typeface="PT Sans"/>
                <a:cs typeface="Calibri" panose="020F0502020204030204" pitchFamily="34" charset="0"/>
                <a:sym typeface="PT Sans"/>
              </a:rPr>
              <a:t> </a:t>
            </a:r>
            <a:r>
              <a:rPr lang="en-US" sz="2000" b="1" dirty="0">
                <a:solidFill>
                  <a:schemeClr val="lt1"/>
                </a:solidFill>
                <a:highlight>
                  <a:srgbClr val="7130A1"/>
                </a:highlight>
                <a:latin typeface="Calibri" panose="020F0502020204030204" pitchFamily="34" charset="0"/>
                <a:ea typeface="PT Sans"/>
                <a:cs typeface="Calibri" panose="020F0502020204030204" pitchFamily="34" charset="0"/>
                <a:sym typeface="PT Sans"/>
              </a:rPr>
              <a:t>Protect</a:t>
            </a:r>
            <a:r>
              <a:rPr lang="en-US" sz="2000" dirty="0">
                <a:solidFill>
                  <a:schemeClr val="lt1"/>
                </a:solidFill>
                <a:highlight>
                  <a:srgbClr val="7130A1"/>
                </a:highlight>
                <a:latin typeface="Calibri" panose="020F0502020204030204" pitchFamily="34" charset="0"/>
                <a:ea typeface="PT Sans"/>
                <a:cs typeface="Calibri" panose="020F0502020204030204" pitchFamily="34" charset="0"/>
                <a:sym typeface="PT Sans"/>
              </a:rPr>
              <a:t> </a:t>
            </a:r>
            <a:r>
              <a:rPr lang="en-US" sz="2000" dirty="0">
                <a:solidFill>
                  <a:schemeClr val="lt1"/>
                </a:solidFill>
                <a:latin typeface="Calibri" panose="020F0502020204030204" pitchFamily="34" charset="0"/>
                <a:ea typeface="PT Sans"/>
                <a:cs typeface="Calibri" panose="020F0502020204030204" pitchFamily="34" charset="0"/>
                <a:sym typeface="PT Sans"/>
              </a:rPr>
              <a:t>, </a:t>
            </a:r>
            <a:r>
              <a:rPr lang="en-US" sz="2000" dirty="0">
                <a:solidFill>
                  <a:schemeClr val="lt1"/>
                </a:solidFill>
                <a:highlight>
                  <a:srgbClr val="FFCD01"/>
                </a:highlight>
                <a:latin typeface="Calibri" panose="020F0502020204030204" pitchFamily="34" charset="0"/>
                <a:ea typeface="PT Sans"/>
                <a:cs typeface="Calibri" panose="020F0502020204030204" pitchFamily="34" charset="0"/>
                <a:sym typeface="PT Sans"/>
              </a:rPr>
              <a:t> </a:t>
            </a:r>
            <a:r>
              <a:rPr lang="en-US" sz="2000" b="1" dirty="0">
                <a:solidFill>
                  <a:schemeClr val="lt1"/>
                </a:solidFill>
                <a:highlight>
                  <a:srgbClr val="FFCD01"/>
                </a:highlight>
                <a:latin typeface="Calibri" panose="020F0502020204030204" pitchFamily="34" charset="0"/>
                <a:ea typeface="PT Sans"/>
                <a:cs typeface="Calibri" panose="020F0502020204030204" pitchFamily="34" charset="0"/>
                <a:sym typeface="PT Sans"/>
              </a:rPr>
              <a:t>Detect</a:t>
            </a:r>
            <a:r>
              <a:rPr lang="en-US" sz="2000" dirty="0">
                <a:solidFill>
                  <a:schemeClr val="lt1"/>
                </a:solidFill>
                <a:highlight>
                  <a:srgbClr val="FFCD01"/>
                </a:highlight>
                <a:latin typeface="Calibri" panose="020F0502020204030204" pitchFamily="34" charset="0"/>
                <a:ea typeface="PT Sans"/>
                <a:cs typeface="Calibri" panose="020F0502020204030204" pitchFamily="34" charset="0"/>
                <a:sym typeface="PT Sans"/>
              </a:rPr>
              <a:t> </a:t>
            </a:r>
            <a:r>
              <a:rPr lang="en-US" sz="2000" dirty="0">
                <a:solidFill>
                  <a:schemeClr val="lt1"/>
                </a:solidFill>
                <a:latin typeface="Calibri" panose="020F0502020204030204" pitchFamily="34" charset="0"/>
                <a:ea typeface="PT Sans"/>
                <a:cs typeface="Calibri" panose="020F0502020204030204" pitchFamily="34" charset="0"/>
                <a:sym typeface="PT Sans"/>
              </a:rPr>
              <a:t>, </a:t>
            </a:r>
            <a:r>
              <a:rPr lang="en-US" sz="2000" b="1" dirty="0">
                <a:solidFill>
                  <a:schemeClr val="lt1"/>
                </a:solidFill>
                <a:highlight>
                  <a:srgbClr val="FF0000"/>
                </a:highlight>
                <a:latin typeface="Calibri" panose="020F0502020204030204" pitchFamily="34" charset="0"/>
                <a:ea typeface="PT Sans"/>
                <a:cs typeface="Calibri" panose="020F0502020204030204" pitchFamily="34" charset="0"/>
                <a:sym typeface="PT Sans"/>
              </a:rPr>
              <a:t> Respond </a:t>
            </a:r>
            <a:r>
              <a:rPr lang="en-US" sz="2000" dirty="0">
                <a:latin typeface="Calibri" panose="020F0502020204030204" pitchFamily="34" charset="0"/>
                <a:ea typeface="PT Sans"/>
                <a:cs typeface="Calibri" panose="020F0502020204030204" pitchFamily="34" charset="0"/>
                <a:sym typeface="PT Sans"/>
              </a:rPr>
              <a:t> and </a:t>
            </a:r>
            <a:r>
              <a:rPr lang="en-US" sz="2000" b="1" dirty="0">
                <a:highlight>
                  <a:srgbClr val="00B050"/>
                </a:highlight>
                <a:latin typeface="Calibri" panose="020F0502020204030204" pitchFamily="34" charset="0"/>
                <a:ea typeface="PT Sans"/>
                <a:cs typeface="Calibri" panose="020F0502020204030204" pitchFamily="34" charset="0"/>
                <a:sym typeface="PT Sans"/>
              </a:rPr>
              <a:t> </a:t>
            </a:r>
            <a:r>
              <a:rPr lang="en-US" sz="2000" b="1" dirty="0">
                <a:solidFill>
                  <a:schemeClr val="lt1"/>
                </a:solidFill>
                <a:highlight>
                  <a:srgbClr val="00B050"/>
                </a:highlight>
                <a:latin typeface="Calibri" panose="020F0502020204030204" pitchFamily="34" charset="0"/>
                <a:ea typeface="PT Sans"/>
                <a:cs typeface="Calibri" panose="020F0502020204030204" pitchFamily="34" charset="0"/>
                <a:sym typeface="PT Sans"/>
              </a:rPr>
              <a:t>Recover</a:t>
            </a:r>
            <a:r>
              <a:rPr lang="en-US" sz="2000" b="1" dirty="0">
                <a:highlight>
                  <a:srgbClr val="00B050"/>
                </a:highlight>
                <a:latin typeface="Calibri" panose="020F0502020204030204" pitchFamily="34" charset="0"/>
                <a:ea typeface="PT Sans"/>
                <a:cs typeface="Calibri" panose="020F0502020204030204" pitchFamily="34" charset="0"/>
                <a:sym typeface="PT Sans"/>
              </a:rPr>
              <a:t> </a:t>
            </a:r>
            <a:r>
              <a:rPr lang="en-US" sz="2000" dirty="0">
                <a:latin typeface="Calibri" panose="020F0502020204030204" pitchFamily="34" charset="0"/>
                <a:ea typeface="PT Sans"/>
                <a:cs typeface="Calibri" panose="020F0502020204030204" pitchFamily="34" charset="0"/>
                <a:sym typeface="PT Sans"/>
              </a:rPr>
              <a:t>.  </a:t>
            </a:r>
            <a:endParaRPr sz="2000" dirty="0">
              <a:latin typeface="Calibri" panose="020F0502020204030204" pitchFamily="34" charset="0"/>
              <a:cs typeface="Calibri" panose="020F0502020204030204" pitchFamily="34" charset="0"/>
            </a:endParaRPr>
          </a:p>
          <a:p>
            <a:pPr marL="114300" lvl="0" indent="0" algn="l" rtl="0">
              <a:lnSpc>
                <a:spcPct val="110000"/>
              </a:lnSpc>
              <a:spcBef>
                <a:spcPts val="1000"/>
              </a:spcBef>
              <a:spcAft>
                <a:spcPts val="0"/>
              </a:spcAft>
              <a:buClr>
                <a:schemeClr val="dk1"/>
              </a:buClr>
              <a:buSzPts val="2400"/>
              <a:buNone/>
            </a:pPr>
            <a:endParaRPr sz="1400" dirty="0">
              <a:latin typeface="Calibri" panose="020F0502020204030204" pitchFamily="34" charset="0"/>
              <a:ea typeface="PT Sans"/>
              <a:cs typeface="Calibri" panose="020F0502020204030204" pitchFamily="34" charset="0"/>
              <a:sym typeface="PT Sans"/>
            </a:endParaRPr>
          </a:p>
          <a:p>
            <a:pPr marL="114300" lvl="0" indent="0" algn="l" rtl="0">
              <a:lnSpc>
                <a:spcPct val="110000"/>
              </a:lnSpc>
              <a:spcBef>
                <a:spcPts val="1000"/>
              </a:spcBef>
              <a:spcAft>
                <a:spcPts val="0"/>
              </a:spcAft>
              <a:buClr>
                <a:schemeClr val="dk1"/>
              </a:buClr>
              <a:buSzPts val="2400"/>
              <a:buNone/>
            </a:pPr>
            <a:r>
              <a:rPr lang="en-US" sz="2000" dirty="0">
                <a:latin typeface="Calibri" panose="020F0502020204030204" pitchFamily="34" charset="0"/>
                <a:ea typeface="PT Sans"/>
                <a:cs typeface="Calibri" panose="020F0502020204030204" pitchFamily="34" charset="0"/>
                <a:sym typeface="PT Sans"/>
              </a:rPr>
              <a:t>Balbix continuously quantifies your cyber risk in $s, and prioritizes your vulnerabilities based on risk. </a:t>
            </a:r>
            <a:endParaRPr lang="en-US" sz="2000" dirty="0">
              <a:latin typeface="Calibri" panose="020F0502020204030204" pitchFamily="34" charset="0"/>
              <a:ea typeface="PT Sans"/>
              <a:cs typeface="Calibri" panose="020F0502020204030204" pitchFamily="34" charset="0"/>
            </a:endParaRPr>
          </a:p>
          <a:p>
            <a:pPr marL="114300" lvl="0" indent="0" algn="l" rtl="0">
              <a:lnSpc>
                <a:spcPct val="110000"/>
              </a:lnSpc>
              <a:spcBef>
                <a:spcPts val="1000"/>
              </a:spcBef>
              <a:spcAft>
                <a:spcPts val="0"/>
              </a:spcAft>
              <a:buClr>
                <a:schemeClr val="dk1"/>
              </a:buClr>
              <a:buSzPts val="2400"/>
              <a:buNone/>
            </a:pPr>
            <a:endParaRPr sz="1400" dirty="0">
              <a:latin typeface="Calibri" panose="020F0502020204030204" pitchFamily="34" charset="0"/>
              <a:ea typeface="PT Sans"/>
              <a:cs typeface="Calibri" panose="020F0502020204030204" pitchFamily="34" charset="0"/>
              <a:sym typeface="PT Sans"/>
            </a:endParaRPr>
          </a:p>
          <a:p>
            <a:pPr marL="114300" lvl="0" indent="0" algn="l" rtl="0">
              <a:lnSpc>
                <a:spcPct val="110000"/>
              </a:lnSpc>
              <a:spcBef>
                <a:spcPts val="1000"/>
              </a:spcBef>
              <a:spcAft>
                <a:spcPts val="0"/>
              </a:spcAft>
              <a:buClr>
                <a:schemeClr val="dk1"/>
              </a:buClr>
              <a:buSzPts val="2400"/>
              <a:buNone/>
            </a:pPr>
            <a:r>
              <a:rPr lang="en-US" sz="2000" dirty="0">
                <a:latin typeface="Calibri" panose="020F0502020204030204" pitchFamily="34" charset="0"/>
                <a:ea typeface="PT Sans"/>
                <a:cs typeface="Calibri" panose="020F0502020204030204" pitchFamily="34" charset="0"/>
                <a:sym typeface="PT Sans"/>
              </a:rPr>
              <a:t>Balbix also enables you </a:t>
            </a:r>
            <a:r>
              <a:rPr lang="en-US" sz="2000" b="1" dirty="0">
                <a:solidFill>
                  <a:srgbClr val="7030A0"/>
                </a:solidFill>
                <a:latin typeface="Calibri" panose="020F0502020204030204" pitchFamily="34" charset="0"/>
                <a:ea typeface="PT Sans"/>
                <a:cs typeface="Calibri" panose="020F0502020204030204" pitchFamily="34" charset="0"/>
                <a:sym typeface="PT Sans"/>
              </a:rPr>
              <a:t>automate</a:t>
            </a:r>
            <a:r>
              <a:rPr lang="en-US" sz="2000" dirty="0">
                <a:latin typeface="Calibri" panose="020F0502020204030204" pitchFamily="34" charset="0"/>
                <a:ea typeface="PT Sans"/>
                <a:cs typeface="Calibri" panose="020F0502020204030204" pitchFamily="34" charset="0"/>
                <a:sym typeface="PT Sans"/>
              </a:rPr>
              <a:t> critical elements of your cybersecurity program and </a:t>
            </a:r>
            <a:r>
              <a:rPr lang="en-US" sz="2000" b="1" dirty="0">
                <a:solidFill>
                  <a:srgbClr val="7030A0"/>
                </a:solidFill>
                <a:latin typeface="Calibri" panose="020F0502020204030204" pitchFamily="34" charset="0"/>
                <a:ea typeface="PT Sans"/>
                <a:cs typeface="Calibri" panose="020F0502020204030204" pitchFamily="34" charset="0"/>
                <a:sym typeface="PT Sans"/>
              </a:rPr>
              <a:t>quantify changes in risk</a:t>
            </a:r>
            <a:r>
              <a:rPr lang="en-US" sz="2000" dirty="0">
                <a:latin typeface="Calibri" panose="020F0502020204030204" pitchFamily="34" charset="0"/>
                <a:ea typeface="PT Sans"/>
                <a:cs typeface="Calibri" panose="020F0502020204030204" pitchFamily="34" charset="0"/>
                <a:sym typeface="PT Sans"/>
              </a:rPr>
              <a:t> as you improve your cybersecurity posture. The next few slides has some additional examples of this. </a:t>
            </a:r>
            <a:endParaRPr sz="2000" dirty="0">
              <a:latin typeface="Calibri" panose="020F0502020204030204" pitchFamily="34" charset="0"/>
              <a:cs typeface="Calibri" panose="020F0502020204030204" pitchFamily="34" charset="0"/>
            </a:endParaRPr>
          </a:p>
        </p:txBody>
      </p:sp>
      <p:sp>
        <p:nvSpPr>
          <p:cNvPr id="577" name="Google Shape;577;p29"/>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578" name="Google Shape;578;p29"/>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t>IDENTIFY</a:t>
            </a:r>
            <a:endParaRPr dirty="0"/>
          </a:p>
        </p:txBody>
      </p:sp>
      <p:sp>
        <p:nvSpPr>
          <p:cNvPr id="585" name="Google Shape;585;p31"/>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586" name="Google Shape;586;p31"/>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
        <p:nvSpPr>
          <p:cNvPr id="587" name="Google Shape;587;p31"/>
          <p:cNvSpPr txBox="1"/>
          <p:nvPr/>
        </p:nvSpPr>
        <p:spPr>
          <a:xfrm>
            <a:off x="3121269" y="2079205"/>
            <a:ext cx="5472122" cy="36933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Maturity Level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588" name="Google Shape;588;p31"/>
          <p:cNvCxnSpPr/>
          <p:nvPr/>
        </p:nvCxnSpPr>
        <p:spPr>
          <a:xfrm>
            <a:off x="991209" y="2683576"/>
            <a:ext cx="10078201" cy="0"/>
          </a:xfrm>
          <a:prstGeom prst="straightConnector1">
            <a:avLst/>
          </a:prstGeom>
          <a:noFill/>
          <a:ln w="28575" cap="flat" cmpd="sng">
            <a:solidFill>
              <a:srgbClr val="C9C9C9"/>
            </a:solidFill>
            <a:prstDash val="solid"/>
            <a:miter lim="800000"/>
            <a:headEnd type="none" w="sm" len="sm"/>
            <a:tailEnd type="triangle" w="med" len="med"/>
          </a:ln>
        </p:spPr>
      </p:cxnSp>
      <p:sp>
        <p:nvSpPr>
          <p:cNvPr id="589" name="Google Shape;589;p31"/>
          <p:cNvSpPr txBox="1"/>
          <p:nvPr/>
        </p:nvSpPr>
        <p:spPr>
          <a:xfrm>
            <a:off x="1207119" y="5345537"/>
            <a:ext cx="653705"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Partial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90" name="Google Shape;590;p31"/>
          <p:cNvSpPr txBox="1"/>
          <p:nvPr/>
        </p:nvSpPr>
        <p:spPr>
          <a:xfrm>
            <a:off x="4159840" y="5345536"/>
            <a:ext cx="857927"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Informed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91" name="Google Shape;591;p31"/>
          <p:cNvSpPr txBox="1"/>
          <p:nvPr/>
        </p:nvSpPr>
        <p:spPr>
          <a:xfrm>
            <a:off x="7097313" y="5345536"/>
            <a:ext cx="1009635"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Repeatable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92" name="Google Shape;592;p31"/>
          <p:cNvSpPr txBox="1"/>
          <p:nvPr/>
        </p:nvSpPr>
        <p:spPr>
          <a:xfrm>
            <a:off x="10198349" y="5345536"/>
            <a:ext cx="836191"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Adaptive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593" name="Google Shape;593;p31"/>
          <p:cNvCxnSpPr/>
          <p:nvPr/>
        </p:nvCxnSpPr>
        <p:spPr>
          <a:xfrm>
            <a:off x="1564286"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594" name="Google Shape;594;p31"/>
          <p:cNvCxnSpPr/>
          <p:nvPr/>
        </p:nvCxnSpPr>
        <p:spPr>
          <a:xfrm>
            <a:off x="4568584" y="2529687"/>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595" name="Google Shape;595;p31"/>
          <p:cNvCxnSpPr/>
          <p:nvPr/>
        </p:nvCxnSpPr>
        <p:spPr>
          <a:xfrm>
            <a:off x="7603197"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596" name="Google Shape;596;p31"/>
          <p:cNvCxnSpPr/>
          <p:nvPr/>
        </p:nvCxnSpPr>
        <p:spPr>
          <a:xfrm>
            <a:off x="10616130" y="2517323"/>
            <a:ext cx="0" cy="2834640"/>
          </a:xfrm>
          <a:prstGeom prst="straightConnector1">
            <a:avLst/>
          </a:prstGeom>
          <a:noFill/>
          <a:ln w="12700" cap="flat" cmpd="sng">
            <a:solidFill>
              <a:srgbClr val="7B7B7B"/>
            </a:solidFill>
            <a:prstDash val="dash"/>
            <a:miter lim="800000"/>
            <a:headEnd type="none" w="sm" len="sm"/>
            <a:tailEnd type="none" w="sm" len="sm"/>
          </a:ln>
        </p:spPr>
      </p:cxnSp>
      <p:sp>
        <p:nvSpPr>
          <p:cNvPr id="597" name="Google Shape;597;p31"/>
          <p:cNvSpPr/>
          <p:nvPr/>
        </p:nvSpPr>
        <p:spPr>
          <a:xfrm>
            <a:off x="275572" y="2990895"/>
            <a:ext cx="2577429" cy="2057094"/>
          </a:xfrm>
          <a:prstGeom prst="rect">
            <a:avLst/>
          </a:prstGeom>
          <a:solidFill>
            <a:srgbClr val="C0000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Incomplete or manual inventory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Incomplete and non-continuous vulnerability assessment</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98" name="Google Shape;598;p31"/>
          <p:cNvSpPr/>
          <p:nvPr/>
        </p:nvSpPr>
        <p:spPr>
          <a:xfrm>
            <a:off x="3294143" y="2990894"/>
            <a:ext cx="2578608" cy="2053283"/>
          </a:xfrm>
          <a:prstGeom prst="rect">
            <a:avLst/>
          </a:prstGeom>
          <a:solidFill>
            <a:schemeClr val="accent2"/>
          </a:solidFill>
          <a:ln>
            <a:noFill/>
          </a:ln>
        </p:spPr>
        <p:txBody>
          <a:bodyPr spcFirstLastPara="1" wrap="square" lIns="91425" tIns="45700" rIns="91425" bIns="45700" anchor="t" anchorCtr="0">
            <a:noAutofit/>
          </a:bodyPr>
          <a:lstStyle/>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Continuous asset discovery and inventory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Continuous vulnerability assessment across 100+ attack vectors incl. people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Can quantify the impact of deployed mitigations on risk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99" name="Google Shape;599;p31"/>
          <p:cNvSpPr/>
          <p:nvPr/>
        </p:nvSpPr>
        <p:spPr>
          <a:xfrm>
            <a:off x="6313893" y="2990895"/>
            <a:ext cx="2578608" cy="2053283"/>
          </a:xfrm>
          <a:prstGeom prst="rect">
            <a:avLst/>
          </a:prstGeom>
          <a:solidFill>
            <a:srgbClr val="93A60F"/>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New vulnerabilities and risk items are automatically mapped to risk owners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Risk owners are notified about risk items that require action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00" name="Google Shape;600;p31"/>
          <p:cNvSpPr/>
          <p:nvPr/>
        </p:nvSpPr>
        <p:spPr>
          <a:xfrm>
            <a:off x="9333643" y="2990894"/>
            <a:ext cx="2578608" cy="2053279"/>
          </a:xfrm>
          <a:prstGeom prst="rect">
            <a:avLst/>
          </a:prstGeom>
          <a:solidFill>
            <a:srgbClr val="00B05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Risk is understood in units of currency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Different mitigation scenarios are simulated and compared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01" name="Google Shape;601;p31"/>
          <p:cNvSpPr txBox="1"/>
          <p:nvPr/>
        </p:nvSpPr>
        <p:spPr>
          <a:xfrm>
            <a:off x="275572" y="6021218"/>
            <a:ext cx="7772400" cy="646331"/>
          </a:xfrm>
          <a:prstGeom prst="rect">
            <a:avLst/>
          </a:prstGeom>
          <a:solidFill>
            <a:srgbClr val="662383"/>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0" i="0" u="none" strike="noStrike" kern="0" cap="none" spc="0" normalizeH="0" baseline="0" noProof="0" dirty="0">
                <a:ln>
                  <a:noFill/>
                </a:ln>
                <a:solidFill>
                  <a:srgbClr val="FFFFFF"/>
                </a:solidFill>
                <a:effectLst/>
                <a:uLnTx/>
                <a:uFillTx/>
                <a:latin typeface="Calibri"/>
                <a:ea typeface="Calibri"/>
                <a:cs typeface="Calibri"/>
                <a:sym typeface="Calibri"/>
              </a:rPr>
              <a:t>Balbix can help your organization implement all capabilities that are needed for Adaptive Level Maturity for Identify.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t>You are telling a story…</a:t>
            </a:r>
            <a:endParaRPr dirty="0"/>
          </a:p>
        </p:txBody>
      </p:sp>
      <p:sp>
        <p:nvSpPr>
          <p:cNvPr id="116" name="Google Shape;11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0"/>
              </a:spcBef>
              <a:spcAft>
                <a:spcPts val="0"/>
              </a:spcAft>
              <a:buClr>
                <a:schemeClr val="dk1"/>
              </a:buClr>
              <a:buSzPts val="2220"/>
              <a:buNone/>
            </a:pPr>
            <a:r>
              <a:rPr lang="en-US" sz="2000" dirty="0"/>
              <a:t>Remember you are communicating about a complex technical topic with people who typically do not have a deep technical background.  </a:t>
            </a:r>
          </a:p>
          <a:p>
            <a:pPr marL="114300" lvl="0" indent="0" algn="l" rtl="0">
              <a:lnSpc>
                <a:spcPct val="100000"/>
              </a:lnSpc>
              <a:spcBef>
                <a:spcPts val="0"/>
              </a:spcBef>
              <a:spcAft>
                <a:spcPts val="0"/>
              </a:spcAft>
              <a:buClr>
                <a:schemeClr val="dk1"/>
              </a:buClr>
              <a:buSzPts val="2220"/>
              <a:buNone/>
            </a:pPr>
            <a:endParaRPr lang="en-US" sz="2000" dirty="0"/>
          </a:p>
          <a:p>
            <a:pPr marL="114300" lvl="0" indent="0" algn="l" rtl="0">
              <a:lnSpc>
                <a:spcPct val="100000"/>
              </a:lnSpc>
              <a:spcBef>
                <a:spcPts val="0"/>
              </a:spcBef>
              <a:spcAft>
                <a:spcPts val="0"/>
              </a:spcAft>
              <a:buClr>
                <a:schemeClr val="dk1"/>
              </a:buClr>
              <a:buSzPts val="2220"/>
              <a:buNone/>
            </a:pPr>
            <a:r>
              <a:rPr lang="en-US" sz="2000" dirty="0"/>
              <a:t>Your goal with this presentation is to help the Board meet its fiduciary duties. To do so, you must quantify cyber risk in business terms and map these to your key operational projects and metrics. </a:t>
            </a:r>
            <a:endParaRPr sz="2000" dirty="0"/>
          </a:p>
          <a:p>
            <a:pPr marL="114300" lvl="0" indent="0" algn="l" rtl="0">
              <a:lnSpc>
                <a:spcPct val="100000"/>
              </a:lnSpc>
              <a:spcBef>
                <a:spcPts val="1000"/>
              </a:spcBef>
              <a:spcAft>
                <a:spcPts val="0"/>
              </a:spcAft>
              <a:buClr>
                <a:schemeClr val="dk1"/>
              </a:buClr>
              <a:buSzPts val="2220"/>
              <a:buNone/>
            </a:pPr>
            <a:endParaRPr lang="en-US" sz="2000" dirty="0"/>
          </a:p>
          <a:p>
            <a:pPr marL="114300" lvl="0" indent="0" algn="l" rtl="0">
              <a:lnSpc>
                <a:spcPct val="100000"/>
              </a:lnSpc>
              <a:spcBef>
                <a:spcPts val="1000"/>
              </a:spcBef>
              <a:spcAft>
                <a:spcPts val="0"/>
              </a:spcAft>
              <a:buClr>
                <a:schemeClr val="dk1"/>
              </a:buClr>
              <a:buSzPts val="2220"/>
              <a:buNone/>
            </a:pPr>
            <a:r>
              <a:rPr lang="en-US" sz="2000" dirty="0"/>
              <a:t>Ultimately, what you say will need to inspire the board’s trust and confidence in you and ensure that your function effectively manages information risk. Your best bet is to tell a compelling and simple story. It is more important to be interesting than to be complete!</a:t>
            </a:r>
            <a:endParaRPr sz="2000" dirty="0"/>
          </a:p>
        </p:txBody>
      </p:sp>
      <p:sp>
        <p:nvSpPr>
          <p:cNvPr id="117" name="Google Shape;117;p3"/>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PROTECT</a:t>
            </a:r>
            <a:endParaRPr/>
          </a:p>
        </p:txBody>
      </p:sp>
      <p:sp>
        <p:nvSpPr>
          <p:cNvPr id="608" name="Google Shape;608;p32"/>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609" name="Google Shape;609;p32"/>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
        <p:nvSpPr>
          <p:cNvPr id="610" name="Google Shape;610;p32"/>
          <p:cNvSpPr txBox="1"/>
          <p:nvPr/>
        </p:nvSpPr>
        <p:spPr>
          <a:xfrm>
            <a:off x="3121269" y="2079205"/>
            <a:ext cx="5472122" cy="36933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Maturity Level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11" name="Google Shape;611;p32"/>
          <p:cNvCxnSpPr/>
          <p:nvPr/>
        </p:nvCxnSpPr>
        <p:spPr>
          <a:xfrm>
            <a:off x="991209" y="2683576"/>
            <a:ext cx="10078201" cy="0"/>
          </a:xfrm>
          <a:prstGeom prst="straightConnector1">
            <a:avLst/>
          </a:prstGeom>
          <a:noFill/>
          <a:ln w="28575" cap="flat" cmpd="sng">
            <a:solidFill>
              <a:srgbClr val="C9C9C9"/>
            </a:solidFill>
            <a:prstDash val="solid"/>
            <a:miter lim="800000"/>
            <a:headEnd type="none" w="sm" len="sm"/>
            <a:tailEnd type="triangle" w="med" len="med"/>
          </a:ln>
        </p:spPr>
      </p:cxnSp>
      <p:sp>
        <p:nvSpPr>
          <p:cNvPr id="612" name="Google Shape;612;p32"/>
          <p:cNvSpPr txBox="1"/>
          <p:nvPr/>
        </p:nvSpPr>
        <p:spPr>
          <a:xfrm>
            <a:off x="1207119" y="5345537"/>
            <a:ext cx="653705"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Partial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13" name="Google Shape;613;p32"/>
          <p:cNvSpPr txBox="1"/>
          <p:nvPr/>
        </p:nvSpPr>
        <p:spPr>
          <a:xfrm>
            <a:off x="4159840" y="5345536"/>
            <a:ext cx="857927"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Informed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14" name="Google Shape;614;p32"/>
          <p:cNvSpPr txBox="1"/>
          <p:nvPr/>
        </p:nvSpPr>
        <p:spPr>
          <a:xfrm>
            <a:off x="7097313" y="5345536"/>
            <a:ext cx="1009635"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Repeatable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15" name="Google Shape;615;p32"/>
          <p:cNvSpPr txBox="1"/>
          <p:nvPr/>
        </p:nvSpPr>
        <p:spPr>
          <a:xfrm>
            <a:off x="10198349" y="5345536"/>
            <a:ext cx="836191"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Adaptive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16" name="Google Shape;616;p32"/>
          <p:cNvCxnSpPr/>
          <p:nvPr/>
        </p:nvCxnSpPr>
        <p:spPr>
          <a:xfrm>
            <a:off x="1564286"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17" name="Google Shape;617;p32"/>
          <p:cNvCxnSpPr/>
          <p:nvPr/>
        </p:nvCxnSpPr>
        <p:spPr>
          <a:xfrm>
            <a:off x="4568584" y="2529687"/>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18" name="Google Shape;618;p32"/>
          <p:cNvCxnSpPr/>
          <p:nvPr/>
        </p:nvCxnSpPr>
        <p:spPr>
          <a:xfrm>
            <a:off x="7603197"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19" name="Google Shape;619;p32"/>
          <p:cNvCxnSpPr/>
          <p:nvPr/>
        </p:nvCxnSpPr>
        <p:spPr>
          <a:xfrm>
            <a:off x="10616130" y="2517323"/>
            <a:ext cx="0" cy="2834640"/>
          </a:xfrm>
          <a:prstGeom prst="straightConnector1">
            <a:avLst/>
          </a:prstGeom>
          <a:noFill/>
          <a:ln w="12700" cap="flat" cmpd="sng">
            <a:solidFill>
              <a:srgbClr val="7B7B7B"/>
            </a:solidFill>
            <a:prstDash val="dash"/>
            <a:miter lim="800000"/>
            <a:headEnd type="none" w="sm" len="sm"/>
            <a:tailEnd type="none" w="sm" len="sm"/>
          </a:ln>
        </p:spPr>
      </p:cxnSp>
      <p:sp>
        <p:nvSpPr>
          <p:cNvPr id="620" name="Google Shape;620;p32"/>
          <p:cNvSpPr/>
          <p:nvPr/>
        </p:nvSpPr>
        <p:spPr>
          <a:xfrm>
            <a:off x="275572" y="2990895"/>
            <a:ext cx="2577429" cy="2057094"/>
          </a:xfrm>
          <a:prstGeom prst="rect">
            <a:avLst/>
          </a:prstGeom>
          <a:solidFill>
            <a:srgbClr val="C0000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“Partial”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Some basic protections in place such as anti-virus and Internet firewall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21" name="Google Shape;621;p32"/>
          <p:cNvSpPr/>
          <p:nvPr/>
        </p:nvSpPr>
        <p:spPr>
          <a:xfrm>
            <a:off x="3294143" y="2990894"/>
            <a:ext cx="2578608" cy="2053283"/>
          </a:xfrm>
          <a:prstGeom prst="rect">
            <a:avLst/>
          </a:prstGeom>
          <a:solidFill>
            <a:schemeClr val="accent2"/>
          </a:solidFill>
          <a:ln>
            <a:noFill/>
          </a:ln>
        </p:spPr>
        <p:txBody>
          <a:bodyPr spcFirstLastPara="1" wrap="square" lIns="91425" tIns="45700" rIns="91425" bIns="45700" anchor="t" anchorCtr="0">
            <a:noAutofit/>
          </a:bodyPr>
          <a:lstStyle/>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“Informed” or higher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EDR and VPN deployed,  security awareness training</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Continuous vulnerability management for the majority of organization’s assets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22" name="Google Shape;622;p32"/>
          <p:cNvSpPr/>
          <p:nvPr/>
        </p:nvSpPr>
        <p:spPr>
          <a:xfrm>
            <a:off x="6313893" y="2990895"/>
            <a:ext cx="2578608" cy="2053283"/>
          </a:xfrm>
          <a:prstGeom prst="rect">
            <a:avLst/>
          </a:prstGeom>
          <a:solidFill>
            <a:srgbClr val="93A60F"/>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Strong Identity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Continuous security &amp; risk training of people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Partially segmented network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23" name="Google Shape;623;p32"/>
          <p:cNvSpPr/>
          <p:nvPr/>
        </p:nvSpPr>
        <p:spPr>
          <a:xfrm>
            <a:off x="9333643" y="2990894"/>
            <a:ext cx="2578608" cy="2053279"/>
          </a:xfrm>
          <a:prstGeom prst="rect">
            <a:avLst/>
          </a:prstGeom>
          <a:solidFill>
            <a:srgbClr val="00B05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Proactive management of vulnerabilities and risk items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Zones and Adaptive Trust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Arial"/>
              <a:buNone/>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Periodic penetration testing of defenses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24" name="Google Shape;624;p32"/>
          <p:cNvSpPr txBox="1"/>
          <p:nvPr/>
        </p:nvSpPr>
        <p:spPr>
          <a:xfrm>
            <a:off x="275572" y="6034049"/>
            <a:ext cx="7772400" cy="646331"/>
          </a:xfrm>
          <a:prstGeom prst="rect">
            <a:avLst/>
          </a:prstGeom>
          <a:solidFill>
            <a:srgbClr val="662383"/>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0" i="0" u="none" strike="noStrike" kern="0" cap="none" spc="0" normalizeH="0" baseline="0" noProof="0" dirty="0">
                <a:ln>
                  <a:noFill/>
                </a:ln>
                <a:solidFill>
                  <a:srgbClr val="FFFFFF"/>
                </a:solidFill>
                <a:effectLst/>
                <a:uLnTx/>
                <a:uFillTx/>
                <a:latin typeface="Calibri"/>
                <a:ea typeface="Calibri"/>
                <a:cs typeface="Calibri"/>
                <a:sym typeface="Calibri"/>
              </a:rPr>
              <a:t>Balbix can help your organization implement important Identify and Protect capabilities (underlined above) that are needed for increased maturity of Protect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DETECT</a:t>
            </a:r>
            <a:endParaRPr/>
          </a:p>
        </p:txBody>
      </p:sp>
      <p:sp>
        <p:nvSpPr>
          <p:cNvPr id="631" name="Google Shape;631;p33"/>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632" name="Google Shape;632;p33"/>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
        <p:nvSpPr>
          <p:cNvPr id="633" name="Google Shape;633;p33"/>
          <p:cNvSpPr txBox="1"/>
          <p:nvPr/>
        </p:nvSpPr>
        <p:spPr>
          <a:xfrm>
            <a:off x="3121269" y="2079205"/>
            <a:ext cx="5472122" cy="36933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Maturity Level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34" name="Google Shape;634;p33"/>
          <p:cNvCxnSpPr/>
          <p:nvPr/>
        </p:nvCxnSpPr>
        <p:spPr>
          <a:xfrm>
            <a:off x="991209" y="2683576"/>
            <a:ext cx="10078201" cy="0"/>
          </a:xfrm>
          <a:prstGeom prst="straightConnector1">
            <a:avLst/>
          </a:prstGeom>
          <a:noFill/>
          <a:ln w="28575" cap="flat" cmpd="sng">
            <a:solidFill>
              <a:srgbClr val="C9C9C9"/>
            </a:solidFill>
            <a:prstDash val="solid"/>
            <a:miter lim="800000"/>
            <a:headEnd type="none" w="sm" len="sm"/>
            <a:tailEnd type="triangle" w="med" len="med"/>
          </a:ln>
        </p:spPr>
      </p:cxnSp>
      <p:sp>
        <p:nvSpPr>
          <p:cNvPr id="635" name="Google Shape;635;p33"/>
          <p:cNvSpPr txBox="1"/>
          <p:nvPr/>
        </p:nvSpPr>
        <p:spPr>
          <a:xfrm>
            <a:off x="1207119" y="5345537"/>
            <a:ext cx="653705"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Partial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36" name="Google Shape;636;p33"/>
          <p:cNvSpPr txBox="1"/>
          <p:nvPr/>
        </p:nvSpPr>
        <p:spPr>
          <a:xfrm>
            <a:off x="4159840" y="5345536"/>
            <a:ext cx="857927"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Informed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37" name="Google Shape;637;p33"/>
          <p:cNvSpPr txBox="1"/>
          <p:nvPr/>
        </p:nvSpPr>
        <p:spPr>
          <a:xfrm>
            <a:off x="7097313" y="5345536"/>
            <a:ext cx="1009635"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Repeatable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38" name="Google Shape;638;p33"/>
          <p:cNvSpPr txBox="1"/>
          <p:nvPr/>
        </p:nvSpPr>
        <p:spPr>
          <a:xfrm>
            <a:off x="10198349" y="5345536"/>
            <a:ext cx="836191"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Adaptive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39" name="Google Shape;639;p33"/>
          <p:cNvCxnSpPr/>
          <p:nvPr/>
        </p:nvCxnSpPr>
        <p:spPr>
          <a:xfrm>
            <a:off x="1564286"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40" name="Google Shape;640;p33"/>
          <p:cNvCxnSpPr/>
          <p:nvPr/>
        </p:nvCxnSpPr>
        <p:spPr>
          <a:xfrm>
            <a:off x="4568584" y="2529687"/>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41" name="Google Shape;641;p33"/>
          <p:cNvCxnSpPr/>
          <p:nvPr/>
        </p:nvCxnSpPr>
        <p:spPr>
          <a:xfrm>
            <a:off x="7603197"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42" name="Google Shape;642;p33"/>
          <p:cNvCxnSpPr/>
          <p:nvPr/>
        </p:nvCxnSpPr>
        <p:spPr>
          <a:xfrm>
            <a:off x="10616130" y="2517323"/>
            <a:ext cx="0" cy="2834640"/>
          </a:xfrm>
          <a:prstGeom prst="straightConnector1">
            <a:avLst/>
          </a:prstGeom>
          <a:noFill/>
          <a:ln w="12700" cap="flat" cmpd="sng">
            <a:solidFill>
              <a:srgbClr val="7B7B7B"/>
            </a:solidFill>
            <a:prstDash val="dash"/>
            <a:miter lim="800000"/>
            <a:headEnd type="none" w="sm" len="sm"/>
            <a:tailEnd type="none" w="sm" len="sm"/>
          </a:ln>
        </p:spPr>
      </p:cxnSp>
      <p:sp>
        <p:nvSpPr>
          <p:cNvPr id="643" name="Google Shape;643;p33"/>
          <p:cNvSpPr/>
          <p:nvPr/>
        </p:nvSpPr>
        <p:spPr>
          <a:xfrm>
            <a:off x="275572" y="2990895"/>
            <a:ext cx="2577429" cy="2057094"/>
          </a:xfrm>
          <a:prstGeom prst="rect">
            <a:avLst/>
          </a:prstGeom>
          <a:solidFill>
            <a:srgbClr val="C0000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“Partial”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Security Operations Center (SOC) not implemented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44" name="Google Shape;644;p33"/>
          <p:cNvSpPr/>
          <p:nvPr/>
        </p:nvSpPr>
        <p:spPr>
          <a:xfrm>
            <a:off x="3294143" y="2990894"/>
            <a:ext cx="2578608" cy="2053283"/>
          </a:xfrm>
          <a:prstGeom prst="rect">
            <a:avLst/>
          </a:prstGeom>
          <a:solidFill>
            <a:schemeClr val="accent2"/>
          </a:solidFill>
          <a:ln>
            <a:noFill/>
          </a:ln>
        </p:spPr>
        <p:txBody>
          <a:bodyPr spcFirstLastPara="1" wrap="square" lIns="91425" tIns="45700" rIns="91425" bIns="45700" anchor="t" anchorCtr="0">
            <a:noAutofit/>
          </a:bodyPr>
          <a:lstStyle/>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“Informed” or higher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sng"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Basic SOC with partial monitoring coverage of security events from organization’s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45" name="Google Shape;645;p33"/>
          <p:cNvSpPr/>
          <p:nvPr/>
        </p:nvSpPr>
        <p:spPr>
          <a:xfrm>
            <a:off x="6313893" y="2990895"/>
            <a:ext cx="2578608" cy="2053283"/>
          </a:xfrm>
          <a:prstGeom prst="rect">
            <a:avLst/>
          </a:prstGeom>
          <a:solidFill>
            <a:srgbClr val="93A60F"/>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Advanced SOC with comprehensive monitoring and detect coverage of security events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46" name="Google Shape;646;p33"/>
          <p:cNvSpPr/>
          <p:nvPr/>
        </p:nvSpPr>
        <p:spPr>
          <a:xfrm>
            <a:off x="9333643" y="2990894"/>
            <a:ext cx="2578608" cy="2053279"/>
          </a:xfrm>
          <a:prstGeom prst="rect">
            <a:avLst/>
          </a:prstGeom>
          <a:solidFill>
            <a:srgbClr val="00B05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Proactive threat hunting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Prioritization of SOC activities based on Risk</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47" name="Google Shape;647;p33"/>
          <p:cNvSpPr txBox="1"/>
          <p:nvPr/>
        </p:nvSpPr>
        <p:spPr>
          <a:xfrm>
            <a:off x="275572" y="6034049"/>
            <a:ext cx="7772400" cy="646331"/>
          </a:xfrm>
          <a:prstGeom prst="rect">
            <a:avLst/>
          </a:prstGeom>
          <a:solidFill>
            <a:srgbClr val="662383"/>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0" i="0" u="none" strike="noStrike" kern="0" cap="none" spc="0" normalizeH="0" baseline="0" noProof="0" dirty="0">
                <a:ln>
                  <a:noFill/>
                </a:ln>
                <a:solidFill>
                  <a:srgbClr val="FFFFFF"/>
                </a:solidFill>
                <a:effectLst/>
                <a:uLnTx/>
                <a:uFillTx/>
                <a:latin typeface="Calibri"/>
                <a:ea typeface="Calibri"/>
                <a:cs typeface="Calibri"/>
                <a:sym typeface="Calibri"/>
              </a:rPr>
              <a:t>Balbix can help your organization implement important Identify and Detect capabilities (underlined above) that are needed for increased maturity of Detect</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52"/>
        <p:cNvGrpSpPr/>
        <p:nvPr/>
      </p:nvGrpSpPr>
      <p:grpSpPr>
        <a:xfrm>
          <a:off x="0" y="0"/>
          <a:ext cx="0" cy="0"/>
          <a:chOff x="0" y="0"/>
          <a:chExt cx="0" cy="0"/>
        </a:xfrm>
      </p:grpSpPr>
      <p:sp>
        <p:nvSpPr>
          <p:cNvPr id="653" name="Google Shape;653;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RESPOND</a:t>
            </a:r>
            <a:endParaRPr/>
          </a:p>
        </p:txBody>
      </p:sp>
      <p:sp>
        <p:nvSpPr>
          <p:cNvPr id="654" name="Google Shape;654;p34"/>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655" name="Google Shape;655;p34"/>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
        <p:nvSpPr>
          <p:cNvPr id="656" name="Google Shape;656;p34"/>
          <p:cNvSpPr txBox="1"/>
          <p:nvPr/>
        </p:nvSpPr>
        <p:spPr>
          <a:xfrm>
            <a:off x="3121269" y="2079205"/>
            <a:ext cx="5472122" cy="36933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Maturity Level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57" name="Google Shape;657;p34"/>
          <p:cNvCxnSpPr/>
          <p:nvPr/>
        </p:nvCxnSpPr>
        <p:spPr>
          <a:xfrm>
            <a:off x="991209" y="2683576"/>
            <a:ext cx="10078201" cy="0"/>
          </a:xfrm>
          <a:prstGeom prst="straightConnector1">
            <a:avLst/>
          </a:prstGeom>
          <a:noFill/>
          <a:ln w="28575" cap="flat" cmpd="sng">
            <a:solidFill>
              <a:srgbClr val="C9C9C9"/>
            </a:solidFill>
            <a:prstDash val="solid"/>
            <a:miter lim="800000"/>
            <a:headEnd type="none" w="sm" len="sm"/>
            <a:tailEnd type="triangle" w="med" len="med"/>
          </a:ln>
        </p:spPr>
      </p:cxnSp>
      <p:sp>
        <p:nvSpPr>
          <p:cNvPr id="658" name="Google Shape;658;p34"/>
          <p:cNvSpPr txBox="1"/>
          <p:nvPr/>
        </p:nvSpPr>
        <p:spPr>
          <a:xfrm>
            <a:off x="1207119" y="5345537"/>
            <a:ext cx="653705"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Partial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59" name="Google Shape;659;p34"/>
          <p:cNvSpPr txBox="1"/>
          <p:nvPr/>
        </p:nvSpPr>
        <p:spPr>
          <a:xfrm>
            <a:off x="4159840" y="5345536"/>
            <a:ext cx="857927"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Informed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60" name="Google Shape;660;p34"/>
          <p:cNvSpPr txBox="1"/>
          <p:nvPr/>
        </p:nvSpPr>
        <p:spPr>
          <a:xfrm>
            <a:off x="7097313" y="5345536"/>
            <a:ext cx="1009635"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Repeatable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61" name="Google Shape;661;p34"/>
          <p:cNvSpPr txBox="1"/>
          <p:nvPr/>
        </p:nvSpPr>
        <p:spPr>
          <a:xfrm>
            <a:off x="10198349" y="5345536"/>
            <a:ext cx="836191"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Adaptive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62" name="Google Shape;662;p34"/>
          <p:cNvCxnSpPr/>
          <p:nvPr/>
        </p:nvCxnSpPr>
        <p:spPr>
          <a:xfrm>
            <a:off x="1564286"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63" name="Google Shape;663;p34"/>
          <p:cNvCxnSpPr/>
          <p:nvPr/>
        </p:nvCxnSpPr>
        <p:spPr>
          <a:xfrm>
            <a:off x="4568584" y="2529687"/>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64" name="Google Shape;664;p34"/>
          <p:cNvCxnSpPr/>
          <p:nvPr/>
        </p:nvCxnSpPr>
        <p:spPr>
          <a:xfrm>
            <a:off x="7603197"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65" name="Google Shape;665;p34"/>
          <p:cNvCxnSpPr/>
          <p:nvPr/>
        </p:nvCxnSpPr>
        <p:spPr>
          <a:xfrm>
            <a:off x="10616130" y="2517323"/>
            <a:ext cx="0" cy="2834640"/>
          </a:xfrm>
          <a:prstGeom prst="straightConnector1">
            <a:avLst/>
          </a:prstGeom>
          <a:noFill/>
          <a:ln w="12700" cap="flat" cmpd="sng">
            <a:solidFill>
              <a:srgbClr val="7B7B7B"/>
            </a:solidFill>
            <a:prstDash val="dash"/>
            <a:miter lim="800000"/>
            <a:headEnd type="none" w="sm" len="sm"/>
            <a:tailEnd type="none" w="sm" len="sm"/>
          </a:ln>
        </p:spPr>
      </p:cxnSp>
      <p:sp>
        <p:nvSpPr>
          <p:cNvPr id="666" name="Google Shape;666;p34"/>
          <p:cNvSpPr/>
          <p:nvPr/>
        </p:nvSpPr>
        <p:spPr>
          <a:xfrm>
            <a:off x="275572" y="2990895"/>
            <a:ext cx="2577429" cy="2057094"/>
          </a:xfrm>
          <a:prstGeom prst="rect">
            <a:avLst/>
          </a:prstGeom>
          <a:solidFill>
            <a:srgbClr val="C0000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“Partial”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No formal Respond Plan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67" name="Google Shape;667;p34"/>
          <p:cNvSpPr/>
          <p:nvPr/>
        </p:nvSpPr>
        <p:spPr>
          <a:xfrm>
            <a:off x="3294143" y="2990894"/>
            <a:ext cx="2578608" cy="2053283"/>
          </a:xfrm>
          <a:prstGeom prst="rect">
            <a:avLst/>
          </a:prstGeom>
          <a:solidFill>
            <a:schemeClr val="accent2"/>
          </a:solidFill>
          <a:ln>
            <a:noFill/>
          </a:ln>
        </p:spPr>
        <p:txBody>
          <a:bodyPr spcFirstLastPara="1" wrap="square" lIns="91425" tIns="45700" rIns="91425" bIns="45700" anchor="t" anchorCtr="0">
            <a:noAutofit/>
          </a:bodyPr>
          <a:lstStyle/>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“Informed” or higher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sng"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Manual Respond Plan for </a:t>
            </a: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critical organization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68" name="Google Shape;668;p34"/>
          <p:cNvSpPr/>
          <p:nvPr/>
        </p:nvSpPr>
        <p:spPr>
          <a:xfrm>
            <a:off x="6313893" y="2990895"/>
            <a:ext cx="2578608" cy="2053283"/>
          </a:xfrm>
          <a:prstGeom prst="rect">
            <a:avLst/>
          </a:prstGeom>
          <a:solidFill>
            <a:srgbClr val="93A60F"/>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Automated Respond Plan for all enterprise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Periodic review and update of Respond Plan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69" name="Google Shape;669;p34"/>
          <p:cNvSpPr/>
          <p:nvPr/>
        </p:nvSpPr>
        <p:spPr>
          <a:xfrm>
            <a:off x="9333643" y="2990894"/>
            <a:ext cx="2578608" cy="2053279"/>
          </a:xfrm>
          <a:prstGeom prst="rect">
            <a:avLst/>
          </a:prstGeom>
          <a:solidFill>
            <a:srgbClr val="00B05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Optimized Respond Plan for all enterprise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70" name="Google Shape;670;p34"/>
          <p:cNvSpPr txBox="1"/>
          <p:nvPr/>
        </p:nvSpPr>
        <p:spPr>
          <a:xfrm>
            <a:off x="275570" y="6034049"/>
            <a:ext cx="7772400" cy="646331"/>
          </a:xfrm>
          <a:prstGeom prst="rect">
            <a:avLst/>
          </a:prstGeom>
          <a:solidFill>
            <a:srgbClr val="662383"/>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0" i="0" u="none" strike="noStrike" kern="0" cap="none" spc="0" normalizeH="0" baseline="0" noProof="0" dirty="0">
                <a:ln>
                  <a:noFill/>
                </a:ln>
                <a:solidFill>
                  <a:srgbClr val="FFFFFF"/>
                </a:solidFill>
                <a:effectLst/>
                <a:uLnTx/>
                <a:uFillTx/>
                <a:latin typeface="Calibri"/>
                <a:ea typeface="Calibri"/>
                <a:cs typeface="Calibri"/>
                <a:sym typeface="Calibri"/>
              </a:rPr>
              <a:t>Balbix’s Identify capabilities (underlined above) are foundational to implement increased maturity of your Respond Plan</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75"/>
        <p:cNvGrpSpPr/>
        <p:nvPr/>
      </p:nvGrpSpPr>
      <p:grpSpPr>
        <a:xfrm>
          <a:off x="0" y="0"/>
          <a:ext cx="0" cy="0"/>
          <a:chOff x="0" y="0"/>
          <a:chExt cx="0" cy="0"/>
        </a:xfrm>
      </p:grpSpPr>
      <p:sp>
        <p:nvSpPr>
          <p:cNvPr id="676" name="Google Shape;676;p35"/>
          <p:cNvSpPr txBox="1">
            <a:spLocks noGrp="1"/>
          </p:cNvSpPr>
          <p:nvPr>
            <p:ph type="title"/>
          </p:nvPr>
        </p:nvSpPr>
        <p:spPr>
          <a:xfrm>
            <a:off x="838200" y="37369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RECOVER</a:t>
            </a:r>
            <a:endParaRPr/>
          </a:p>
        </p:txBody>
      </p:sp>
      <p:sp>
        <p:nvSpPr>
          <p:cNvPr id="677" name="Google Shape;677;p35"/>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678" name="Google Shape;678;p35"/>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
        <p:nvSpPr>
          <p:cNvPr id="679" name="Google Shape;679;p35"/>
          <p:cNvSpPr txBox="1"/>
          <p:nvPr/>
        </p:nvSpPr>
        <p:spPr>
          <a:xfrm>
            <a:off x="3121269" y="2079205"/>
            <a:ext cx="5472122" cy="36933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r>
              <a:rPr kumimoji="0" lang="en-US" sz="1800" b="1" i="0" u="none" strike="noStrike" kern="0" cap="none" spc="0" normalizeH="0" baseline="0" noProof="0">
                <a:ln>
                  <a:noFill/>
                </a:ln>
                <a:solidFill>
                  <a:srgbClr val="000000"/>
                </a:solidFill>
                <a:effectLst/>
                <a:uLnTx/>
                <a:uFillTx/>
                <a:latin typeface="Calibri"/>
                <a:ea typeface="Calibri"/>
                <a:cs typeface="Calibri"/>
                <a:sym typeface="Calibri"/>
              </a:rPr>
              <a:t>Maturity Level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80" name="Google Shape;680;p35"/>
          <p:cNvCxnSpPr/>
          <p:nvPr/>
        </p:nvCxnSpPr>
        <p:spPr>
          <a:xfrm>
            <a:off x="991209" y="2683576"/>
            <a:ext cx="10078201" cy="0"/>
          </a:xfrm>
          <a:prstGeom prst="straightConnector1">
            <a:avLst/>
          </a:prstGeom>
          <a:noFill/>
          <a:ln w="28575" cap="flat" cmpd="sng">
            <a:solidFill>
              <a:srgbClr val="C9C9C9"/>
            </a:solidFill>
            <a:prstDash val="solid"/>
            <a:miter lim="800000"/>
            <a:headEnd type="none" w="sm" len="sm"/>
            <a:tailEnd type="triangle" w="med" len="med"/>
          </a:ln>
        </p:spPr>
      </p:cxnSp>
      <p:sp>
        <p:nvSpPr>
          <p:cNvPr id="681" name="Google Shape;681;p35"/>
          <p:cNvSpPr txBox="1"/>
          <p:nvPr/>
        </p:nvSpPr>
        <p:spPr>
          <a:xfrm>
            <a:off x="1207119" y="5345537"/>
            <a:ext cx="653705"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Partial</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82" name="Google Shape;682;p35"/>
          <p:cNvSpPr txBox="1"/>
          <p:nvPr/>
        </p:nvSpPr>
        <p:spPr>
          <a:xfrm>
            <a:off x="4159840" y="5345536"/>
            <a:ext cx="857927"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Informed</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83" name="Google Shape;683;p35"/>
          <p:cNvSpPr txBox="1"/>
          <p:nvPr/>
        </p:nvSpPr>
        <p:spPr>
          <a:xfrm>
            <a:off x="7097313" y="5345536"/>
            <a:ext cx="1009635"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Repeatable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684" name="Google Shape;684;p35"/>
          <p:cNvSpPr txBox="1"/>
          <p:nvPr/>
        </p:nvSpPr>
        <p:spPr>
          <a:xfrm>
            <a:off x="10198349" y="5345536"/>
            <a:ext cx="836191" cy="30777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Calibri"/>
              <a:buNone/>
              <a:tabLst/>
              <a:defRPr/>
            </a:pPr>
            <a:r>
              <a:rPr kumimoji="0" lang="en-US" sz="1400" b="0" i="0" u="none" strike="noStrike" kern="0" cap="none" spc="0" normalizeH="0" baseline="0" noProof="0">
                <a:ln>
                  <a:noFill/>
                </a:ln>
                <a:solidFill>
                  <a:srgbClr val="000000"/>
                </a:solidFill>
                <a:effectLst/>
                <a:uLnTx/>
                <a:uFillTx/>
                <a:latin typeface="Calibri"/>
                <a:ea typeface="Calibri"/>
                <a:cs typeface="Calibri"/>
                <a:sym typeface="Calibri"/>
              </a:rPr>
              <a:t>Adaptive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685" name="Google Shape;685;p35"/>
          <p:cNvCxnSpPr/>
          <p:nvPr/>
        </p:nvCxnSpPr>
        <p:spPr>
          <a:xfrm>
            <a:off x="1564286"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86" name="Google Shape;686;p35"/>
          <p:cNvCxnSpPr/>
          <p:nvPr/>
        </p:nvCxnSpPr>
        <p:spPr>
          <a:xfrm>
            <a:off x="4568584" y="2529687"/>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87" name="Google Shape;687;p35"/>
          <p:cNvCxnSpPr/>
          <p:nvPr/>
        </p:nvCxnSpPr>
        <p:spPr>
          <a:xfrm>
            <a:off x="7603197" y="2517323"/>
            <a:ext cx="0" cy="2834640"/>
          </a:xfrm>
          <a:prstGeom prst="straightConnector1">
            <a:avLst/>
          </a:prstGeom>
          <a:noFill/>
          <a:ln w="12700" cap="flat" cmpd="sng">
            <a:solidFill>
              <a:srgbClr val="7B7B7B"/>
            </a:solidFill>
            <a:prstDash val="dash"/>
            <a:miter lim="800000"/>
            <a:headEnd type="none" w="sm" len="sm"/>
            <a:tailEnd type="none" w="sm" len="sm"/>
          </a:ln>
        </p:spPr>
      </p:cxnSp>
      <p:cxnSp>
        <p:nvCxnSpPr>
          <p:cNvPr id="688" name="Google Shape;688;p35"/>
          <p:cNvCxnSpPr/>
          <p:nvPr/>
        </p:nvCxnSpPr>
        <p:spPr>
          <a:xfrm>
            <a:off x="10616130" y="2517323"/>
            <a:ext cx="0" cy="2834640"/>
          </a:xfrm>
          <a:prstGeom prst="straightConnector1">
            <a:avLst/>
          </a:prstGeom>
          <a:noFill/>
          <a:ln w="12700" cap="flat" cmpd="sng">
            <a:solidFill>
              <a:srgbClr val="7B7B7B"/>
            </a:solidFill>
            <a:prstDash val="dash"/>
            <a:miter lim="800000"/>
            <a:headEnd type="none" w="sm" len="sm"/>
            <a:tailEnd type="none" w="sm" len="sm"/>
          </a:ln>
        </p:spPr>
      </p:cxnSp>
      <p:sp>
        <p:nvSpPr>
          <p:cNvPr id="689" name="Google Shape;689;p35"/>
          <p:cNvSpPr/>
          <p:nvPr/>
        </p:nvSpPr>
        <p:spPr>
          <a:xfrm>
            <a:off x="275572" y="2990895"/>
            <a:ext cx="2577429" cy="2057094"/>
          </a:xfrm>
          <a:prstGeom prst="rect">
            <a:avLst/>
          </a:prstGeom>
          <a:solidFill>
            <a:srgbClr val="C0000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“Partial”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No formal Recover Plan</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90" name="Google Shape;690;p35"/>
          <p:cNvSpPr/>
          <p:nvPr/>
        </p:nvSpPr>
        <p:spPr>
          <a:xfrm>
            <a:off x="3294143" y="2990894"/>
            <a:ext cx="2578608" cy="2053283"/>
          </a:xfrm>
          <a:prstGeom prst="rect">
            <a:avLst/>
          </a:prstGeom>
          <a:solidFill>
            <a:schemeClr val="accent2"/>
          </a:solidFill>
          <a:ln>
            <a:noFill/>
          </a:ln>
        </p:spPr>
        <p:txBody>
          <a:bodyPr spcFirstLastPara="1" wrap="square" lIns="91425" tIns="45700" rIns="91425" bIns="45700" anchor="t" anchorCtr="0">
            <a:noAutofit/>
          </a:bodyPr>
          <a:lstStyle/>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sng" strike="noStrike" kern="0" cap="none" spc="0" normalizeH="0" baseline="0" noProof="0">
                <a:ln>
                  <a:noFill/>
                </a:ln>
                <a:solidFill>
                  <a:srgbClr val="FFFFFF"/>
                </a:solidFill>
                <a:effectLst/>
                <a:uLnTx/>
                <a:uFillTx/>
                <a:latin typeface="Arial"/>
                <a:ea typeface="Arial"/>
                <a:cs typeface="Arial"/>
                <a:sym typeface="Arial"/>
              </a:rPr>
              <a:t>“Informed” or higher maturity level for Identify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sng" strike="noStrike" kern="0" cap="none" spc="0" normalizeH="0" baseline="0" noProof="0">
              <a:ln>
                <a:noFill/>
              </a:ln>
              <a:solidFill>
                <a:srgbClr val="FFFFFF"/>
              </a:solidFill>
              <a:effectLst/>
              <a:uLnTx/>
              <a:uFillTx/>
              <a:latin typeface="Arial"/>
              <a:ea typeface="Arial"/>
              <a:cs typeface="Arial"/>
              <a:sym typeface="Arial"/>
            </a:endParaRPr>
          </a:p>
          <a:p>
            <a:pPr marL="123825" marR="0" lvl="0" indent="-123825"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Manual Recover Plan for </a:t>
            </a:r>
            <a:r>
              <a:rPr kumimoji="0" lang="en-US" sz="1400" b="0" i="0" u="sng" strike="noStrike" kern="0" cap="none" spc="0" normalizeH="0" baseline="0" noProof="0">
                <a:ln>
                  <a:noFill/>
                </a:ln>
                <a:solidFill>
                  <a:srgbClr val="FFFFFF"/>
                </a:solidFill>
                <a:effectLst/>
                <a:uLnTx/>
                <a:uFillTx/>
                <a:latin typeface="Arial"/>
                <a:ea typeface="Arial"/>
                <a:cs typeface="Arial"/>
                <a:sym typeface="Arial"/>
              </a:rPr>
              <a:t>critical organization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sng" strike="noStrike" kern="0" cap="none" spc="0" normalizeH="0" baseline="0" noProof="0">
              <a:ln>
                <a:noFill/>
              </a:ln>
              <a:solidFill>
                <a:srgbClr val="FFFFFF"/>
              </a:solidFill>
              <a:effectLst/>
              <a:uLnTx/>
              <a:uFillTx/>
              <a:latin typeface="Arial"/>
              <a:ea typeface="Arial"/>
              <a:cs typeface="Arial"/>
              <a:sym typeface="Arial"/>
            </a:endParaRPr>
          </a:p>
          <a:p>
            <a:pPr marL="123825" marR="0" lvl="0" indent="-34925"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91" name="Google Shape;691;p35"/>
          <p:cNvSpPr/>
          <p:nvPr/>
        </p:nvSpPr>
        <p:spPr>
          <a:xfrm>
            <a:off x="6313893" y="2990895"/>
            <a:ext cx="2578608" cy="2053283"/>
          </a:xfrm>
          <a:prstGeom prst="rect">
            <a:avLst/>
          </a:prstGeom>
          <a:solidFill>
            <a:srgbClr val="93A60F"/>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Automated Recover Plan for </a:t>
            </a:r>
            <a:r>
              <a:rPr kumimoji="0" lang="en-US" sz="1400" b="0" i="0" u="sng" strike="noStrike" kern="0" cap="none" spc="0" normalizeH="0" baseline="0" noProof="0">
                <a:ln>
                  <a:noFill/>
                </a:ln>
                <a:solidFill>
                  <a:srgbClr val="FFFFFF"/>
                </a:solidFill>
                <a:effectLst/>
                <a:uLnTx/>
                <a:uFillTx/>
                <a:latin typeface="Arial"/>
                <a:ea typeface="Arial"/>
                <a:cs typeface="Arial"/>
                <a:sym typeface="Arial"/>
              </a:rPr>
              <a:t>identified critical assets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Periodic review and update of Recover Plan </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400"/>
              <a:buFont typeface="Calibri"/>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92" name="Google Shape;692;p35"/>
          <p:cNvSpPr/>
          <p:nvPr/>
        </p:nvSpPr>
        <p:spPr>
          <a:xfrm>
            <a:off x="9333643" y="2990894"/>
            <a:ext cx="2578608" cy="2053279"/>
          </a:xfrm>
          <a:prstGeom prst="rect">
            <a:avLst/>
          </a:prstGeom>
          <a:solidFill>
            <a:srgbClr val="00B050"/>
          </a:solidFill>
          <a:ln>
            <a:noFill/>
          </a:ln>
        </p:spPr>
        <p:txBody>
          <a:bodyPr spcFirstLastPara="1" wrap="square" lIns="91425" tIns="45700" rIns="91425" bIns="45700" anchor="t" anchorCtr="0">
            <a:noAutofit/>
          </a:bodyPr>
          <a:lstStyle/>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Previous level capabilities</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173038" algn="l" defTabSz="914400" rtl="0" eaLnBrk="1" fontAlgn="auto" latinLnBrk="0" hangingPunct="1">
              <a:lnSpc>
                <a:spcPct val="100000"/>
              </a:lnSpc>
              <a:spcBef>
                <a:spcPts val="0"/>
              </a:spcBef>
              <a:spcAft>
                <a:spcPts val="0"/>
              </a:spcAft>
              <a:buClr>
                <a:srgbClr val="FFFFFF"/>
              </a:buClr>
              <a:buSzPts val="1400"/>
              <a:buFont typeface="Arial"/>
              <a:buChar char="•"/>
              <a:tabLst/>
              <a:defRPr/>
            </a:pPr>
            <a:r>
              <a:rPr kumimoji="0" lang="en-US" sz="1400" b="0" i="0" u="none" strike="noStrike" kern="0" cap="none" spc="0" normalizeH="0" baseline="0" noProof="0">
                <a:ln>
                  <a:noFill/>
                </a:ln>
                <a:solidFill>
                  <a:srgbClr val="FFFFFF"/>
                </a:solidFill>
                <a:effectLst/>
                <a:uLnTx/>
                <a:uFillTx/>
                <a:latin typeface="Arial"/>
                <a:ea typeface="Arial"/>
                <a:cs typeface="Arial"/>
                <a:sym typeface="Arial"/>
              </a:rPr>
              <a:t>Recover Plan optimized for timely restoration of assets and functions </a:t>
            </a:r>
            <a:r>
              <a:rPr kumimoji="0" lang="en-US" sz="1400" b="0" i="0" u="sng" strike="noStrike" kern="0" cap="none" spc="0" normalizeH="0" baseline="0" noProof="0">
                <a:ln>
                  <a:noFill/>
                </a:ln>
                <a:solidFill>
                  <a:srgbClr val="FFFFFF"/>
                </a:solidFill>
                <a:effectLst/>
                <a:uLnTx/>
                <a:uFillTx/>
                <a:latin typeface="Arial"/>
                <a:ea typeface="Arial"/>
                <a:cs typeface="Arial"/>
                <a:sym typeface="Arial"/>
              </a:rPr>
              <a:t>based on business criticality</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173038" marR="0" lvl="0" indent="-84138" algn="l" defTabSz="914400" rtl="0" eaLnBrk="1" fontAlgn="auto" latinLnBrk="0" hangingPunct="1">
              <a:lnSpc>
                <a:spcPct val="100000"/>
              </a:lnSpc>
              <a:spcBef>
                <a:spcPts val="0"/>
              </a:spcBef>
              <a:spcAft>
                <a:spcPts val="0"/>
              </a:spcAft>
              <a:buClr>
                <a:srgbClr val="FFFFFF"/>
              </a:buClr>
              <a:buSzPts val="1400"/>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693" name="Google Shape;693;p35"/>
          <p:cNvSpPr txBox="1"/>
          <p:nvPr/>
        </p:nvSpPr>
        <p:spPr>
          <a:xfrm>
            <a:off x="275570" y="6034049"/>
            <a:ext cx="7772400" cy="646331"/>
          </a:xfrm>
          <a:prstGeom prst="rect">
            <a:avLst/>
          </a:prstGeom>
          <a:solidFill>
            <a:srgbClr val="662383"/>
          </a:solid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Calibri"/>
              <a:buNone/>
              <a:tabLst/>
              <a:defRPr/>
            </a:pPr>
            <a:r>
              <a:rPr kumimoji="0" lang="en-US" sz="1800" b="0" i="0" u="none" strike="noStrike" kern="0" cap="none" spc="0" normalizeH="0" baseline="0" noProof="0" dirty="0">
                <a:ln>
                  <a:noFill/>
                </a:ln>
                <a:solidFill>
                  <a:srgbClr val="FFFFFF"/>
                </a:solidFill>
                <a:effectLst/>
                <a:uLnTx/>
                <a:uFillTx/>
                <a:latin typeface="Calibri"/>
                <a:ea typeface="Calibri"/>
                <a:cs typeface="Calibri"/>
                <a:sym typeface="Calibri"/>
              </a:rPr>
              <a:t>Balbix’s Identify capabilities (underlined above) are foundational to implement increased maturity of your Recover Plan</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09" name="Google Shape;709;p37"/>
          <p:cNvSpPr txBox="1"/>
          <p:nvPr/>
        </p:nvSpPr>
        <p:spPr>
          <a:xfrm>
            <a:off x="270244" y="-64218"/>
            <a:ext cx="10515600" cy="1325563"/>
          </a:xfrm>
          <a:prstGeom prst="rect">
            <a:avLst/>
          </a:prstGeom>
          <a:no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800"/>
              <a:buFont typeface="Calibri"/>
              <a:buNone/>
              <a:tabLst/>
              <a:defRPr/>
            </a:pPr>
            <a:r>
              <a:rPr kumimoji="0" lang="en-US" sz="4000" b="1" i="0" u="none" strike="noStrike" kern="0" cap="none" spc="0" normalizeH="0" baseline="0" noProof="0" dirty="0">
                <a:ln>
                  <a:noFill/>
                </a:ln>
                <a:solidFill>
                  <a:srgbClr val="000000"/>
                </a:solidFill>
                <a:effectLst/>
                <a:uLnTx/>
                <a:uFillTx/>
                <a:latin typeface="Calibri"/>
                <a:ea typeface="Calibri"/>
                <a:cs typeface="Calibri"/>
                <a:sym typeface="Calibri"/>
              </a:rPr>
              <a:t>LEARN MORE ABOUT BALBIX</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10" name="Google Shape;710;p37"/>
          <p:cNvSpPr/>
          <p:nvPr/>
        </p:nvSpPr>
        <p:spPr>
          <a:xfrm>
            <a:off x="270244" y="1219163"/>
            <a:ext cx="3971972" cy="353939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In 30 minutes, we will show how Balbix can help you </a:t>
            </a:r>
            <a:r>
              <a:rPr lang="en-US" sz="1600" b="1" kern="0" dirty="0">
                <a:solidFill>
                  <a:srgbClr val="7030A0"/>
                </a:solidFill>
                <a:latin typeface="Calibri"/>
                <a:ea typeface="Calibri"/>
                <a:cs typeface="Calibri"/>
                <a:sym typeface="Calibri"/>
              </a:rPr>
              <a:t>understand and manage your cyber risk with </a:t>
            </a:r>
            <a:r>
              <a:rPr lang="en-US" sz="1600" b="1" kern="0" dirty="0" err="1">
                <a:solidFill>
                  <a:srgbClr val="7030A0"/>
                </a:solidFill>
                <a:latin typeface="Calibri"/>
                <a:ea typeface="Calibri"/>
                <a:cs typeface="Calibri"/>
                <a:sym typeface="Calibri"/>
              </a:rPr>
              <a:t>GenAI</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With Balbix, you will use AI, automation, and gamification to discover, prioritize, and mitigate your unseen vulnerabilities.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endParaRPr kumimoji="0" sz="1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600"/>
              <a:buFont typeface="Calibri"/>
              <a:buNone/>
              <a:tabLst/>
              <a:defRPr/>
            </a:pPr>
            <a:r>
              <a:rPr kumimoji="0" lang="en-US" sz="1600" b="0" i="0" u="none" strike="noStrike" kern="0" cap="none" spc="0" normalizeH="0" baseline="0" noProof="0" dirty="0">
                <a:ln>
                  <a:noFill/>
                </a:ln>
                <a:solidFill>
                  <a:srgbClr val="000000"/>
                </a:solidFill>
                <a:effectLst/>
                <a:uLnTx/>
                <a:uFillTx/>
                <a:latin typeface="Calibri"/>
                <a:ea typeface="Calibri"/>
                <a:cs typeface="Calibri"/>
                <a:sym typeface="Calibri"/>
              </a:rPr>
              <a:t>You will also be able to quantify your cyber risk in monetary terms, which are traceable to operational metrics and asset attributes driving this risk. You will be presented with practical actions you can take to mitigate this risk.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11" name="Google Shape;711;p37">
            <a:hlinkClick r:id="rId3"/>
          </p:cNvPr>
          <p:cNvSpPr/>
          <p:nvPr/>
        </p:nvSpPr>
        <p:spPr>
          <a:xfrm>
            <a:off x="270244" y="5336498"/>
            <a:ext cx="2222707" cy="491436"/>
          </a:xfrm>
          <a:prstGeom prst="flowChartTerminator">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2000"/>
              <a:buFont typeface="Calibri"/>
              <a:buNone/>
              <a:tabLst/>
              <a:defRPr/>
            </a:pPr>
            <a:r>
              <a:rPr kumimoji="0" lang="en-US" sz="2000" b="1" i="0" u="none" strike="noStrike" kern="0" cap="none" spc="0" normalizeH="0" baseline="0" noProof="0" dirty="0">
                <a:ln>
                  <a:noFill/>
                </a:ln>
                <a:solidFill>
                  <a:srgbClr val="FFFFFF"/>
                </a:solidFill>
                <a:effectLst/>
                <a:uLnTx/>
                <a:uFillTx/>
                <a:latin typeface="Calibri"/>
                <a:ea typeface="Calibri"/>
                <a:cs typeface="Calibri"/>
                <a:sym typeface="Calibri"/>
              </a:rPr>
              <a:t>Request a Demo</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12" name="Google Shape;712;p37"/>
          <p:cNvSpPr/>
          <p:nvPr/>
        </p:nvSpPr>
        <p:spPr>
          <a:xfrm>
            <a:off x="270244" y="6041934"/>
            <a:ext cx="2462534" cy="246221"/>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kumimoji="0" lang="en-US" sz="1000" b="0" i="0" u="sng" strike="noStrike" kern="0" cap="none" spc="0" normalizeH="0" baseline="0" noProof="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https://www.balbix.com/request-a-demo/</a:t>
            </a:r>
            <a:endParaRPr kumimoji="0" sz="10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713" name="Google Shape;713;p37"/>
          <p:cNvSpPr txBox="1"/>
          <p:nvPr/>
        </p:nvSpPr>
        <p:spPr>
          <a:xfrm>
            <a:off x="6668109" y="5903435"/>
            <a:ext cx="3574248"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2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A single, comprehensive view of your cyber risk</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pic>
        <p:nvPicPr>
          <p:cNvPr id="714" name="Google Shape;714;p37"/>
          <p:cNvPicPr preferRelativeResize="0">
            <a:picLocks noChangeAspect="1"/>
          </p:cNvPicPr>
          <p:nvPr/>
        </p:nvPicPr>
        <p:blipFill rotWithShape="1">
          <a:blip r:embed="rId4">
            <a:alphaModFix/>
          </a:blip>
          <a:srcRect/>
          <a:stretch/>
        </p:blipFill>
        <p:spPr>
          <a:xfrm>
            <a:off x="5163930" y="1641723"/>
            <a:ext cx="6582607" cy="4207869"/>
          </a:xfrm>
          <a:prstGeom prst="rect">
            <a:avLst/>
          </a:prstGeom>
          <a:noFill/>
          <a:ln>
            <a:noFill/>
          </a:ln>
          <a:effectLst>
            <a:outerShdw blurRad="190500" algn="tl" rotWithShape="0">
              <a:srgbClr val="000000">
                <a:alpha val="69411"/>
              </a:srgbClr>
            </a:outerShdw>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Google Shape;720;p38"/>
          <p:cNvSpPr txBox="1">
            <a:spLocks noGrp="1"/>
          </p:cNvSpPr>
          <p:nvPr>
            <p:ph type="title"/>
          </p:nvPr>
        </p:nvSpPr>
        <p:spPr>
          <a:xfrm>
            <a:off x="951216"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b="1"/>
              <a:t>Good Luck!</a:t>
            </a:r>
            <a:endParaRPr/>
          </a:p>
        </p:txBody>
      </p:sp>
      <p:sp>
        <p:nvSpPr>
          <p:cNvPr id="721" name="Google Shape;721;p38"/>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a:ln>
                  <a:noFill/>
                </a:ln>
                <a:solidFill>
                  <a:srgbClr val="FF0000"/>
                </a:solidFill>
                <a:effectLst/>
                <a:uLnTx/>
                <a:uFillTx/>
                <a:latin typeface="Calibri" panose="020F0502020204030204" pitchFamily="34" charset="0"/>
                <a:ea typeface="Arial"/>
                <a:cs typeface="Calibri" panose="020F0502020204030204" pitchFamily="34" charset="0"/>
                <a:sym typeface="Arial"/>
              </a:rPr>
              <a:t>delete this slide after use</a:t>
            </a:r>
            <a:endParaRPr kumimoji="0" sz="1400" b="0" i="0" u="none" strike="noStrike" kern="0" cap="none" spc="0" normalizeH="0" baseline="0" noProof="0">
              <a:ln>
                <a:noFill/>
              </a:ln>
              <a:solidFill>
                <a:srgbClr val="000000"/>
              </a:solidFill>
              <a:effectLst/>
              <a:uLnTx/>
              <a:uFillTx/>
              <a:latin typeface="Calibri" panose="020F0502020204030204" pitchFamily="34" charset="0"/>
              <a:ea typeface="Arial"/>
              <a:cs typeface="Calibri" panose="020F0502020204030204" pitchFamily="34" charset="0"/>
              <a:sym typeface="Arial"/>
            </a:endParaRPr>
          </a:p>
        </p:txBody>
      </p:sp>
      <p:sp>
        <p:nvSpPr>
          <p:cNvPr id="722" name="Google Shape;722;p38"/>
          <p:cNvSpPr txBox="1"/>
          <p:nvPr/>
        </p:nvSpPr>
        <p:spPr>
          <a:xfrm>
            <a:off x="8633710" y="6162675"/>
            <a:ext cx="3243196"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FFFFFF"/>
              </a:buClr>
              <a:buSzPts val="1800"/>
              <a:buFont typeface="Arial"/>
              <a:buNone/>
              <a:tabLst/>
              <a:defRPr/>
            </a:pPr>
            <a:r>
              <a:rPr kumimoji="0" lang="en-US" sz="1800" b="0" i="0" u="sng" strike="noStrike" kern="0" cap="none" spc="0" normalizeH="0" baseline="0" noProof="0">
                <a:ln>
                  <a:noFill/>
                </a:ln>
                <a:solidFill>
                  <a:srgbClr val="FFFFFF"/>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Start your free Balbix trial &gt;&gt;&gt;</a:t>
            </a:r>
            <a:endParaRPr kumimoji="0" sz="1800" b="0" i="0" u="sng" strike="noStrike" kern="0" cap="none" spc="0" normalizeH="0" baseline="0" noProof="0">
              <a:ln>
                <a:noFill/>
              </a:ln>
              <a:solidFill>
                <a:srgbClr val="FFFFFF"/>
              </a:solidFill>
              <a:effectLst/>
              <a:uLnTx/>
              <a:uFillTx/>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t>Decide How You Want Them to Feel</a:t>
            </a:r>
            <a:endParaRPr dirty="0"/>
          </a:p>
        </p:txBody>
      </p:sp>
      <p:sp>
        <p:nvSpPr>
          <p:cNvPr id="124" name="Google Shape;124;p4"/>
          <p:cNvSpPr txBox="1">
            <a:spLocks noGrp="1"/>
          </p:cNvSpPr>
          <p:nvPr>
            <p:ph type="body" idx="1"/>
          </p:nvPr>
        </p:nvSpPr>
        <p:spPr>
          <a:xfrm>
            <a:off x="776408" y="1690688"/>
            <a:ext cx="10515600" cy="43512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0"/>
              </a:spcBef>
              <a:spcAft>
                <a:spcPts val="0"/>
              </a:spcAft>
              <a:buClr>
                <a:schemeClr val="dk1"/>
              </a:buClr>
              <a:buSzPts val="2000"/>
              <a:buNone/>
            </a:pPr>
            <a:r>
              <a:rPr lang="en-US" sz="2000" dirty="0">
                <a:latin typeface="Calibri" panose="020F0502020204030204" pitchFamily="34" charset="0"/>
                <a:ea typeface="Arial"/>
                <a:cs typeface="Calibri" panose="020F0502020204030204" pitchFamily="34" charset="0"/>
                <a:sym typeface="Arial"/>
              </a:rPr>
              <a:t>Research shows that human beings, including board members, make most decisions emotionally, and then find data to back up what they already decided. </a:t>
            </a:r>
            <a:endParaRPr sz="2000" dirty="0">
              <a:latin typeface="Calibri" panose="020F0502020204030204" pitchFamily="34" charset="0"/>
              <a:ea typeface="Arial"/>
              <a:cs typeface="Calibri" panose="020F0502020204030204" pitchFamily="34" charset="0"/>
              <a:sym typeface="Arial"/>
            </a:endParaRPr>
          </a:p>
          <a:p>
            <a:pPr marL="114300" lvl="0" indent="0" algn="l" rtl="0">
              <a:lnSpc>
                <a:spcPct val="90000"/>
              </a:lnSpc>
              <a:spcBef>
                <a:spcPts val="0"/>
              </a:spcBef>
              <a:spcAft>
                <a:spcPts val="0"/>
              </a:spcAft>
              <a:buClr>
                <a:schemeClr val="dk1"/>
              </a:buClr>
              <a:buSzPts val="2000"/>
              <a:buNone/>
            </a:pPr>
            <a:endParaRPr sz="2000" dirty="0">
              <a:latin typeface="Calibri" panose="020F0502020204030204" pitchFamily="34" charset="0"/>
              <a:ea typeface="Arial"/>
              <a:cs typeface="Calibri" panose="020F0502020204030204" pitchFamily="34" charset="0"/>
              <a:sym typeface="Arial"/>
            </a:endParaRPr>
          </a:p>
          <a:p>
            <a:pPr marL="114300" lvl="0" indent="0" algn="l" rtl="0">
              <a:lnSpc>
                <a:spcPct val="90000"/>
              </a:lnSpc>
              <a:spcBef>
                <a:spcPts val="1000"/>
              </a:spcBef>
              <a:spcAft>
                <a:spcPts val="0"/>
              </a:spcAft>
              <a:buClr>
                <a:schemeClr val="dk1"/>
              </a:buClr>
              <a:buSzPts val="2000"/>
              <a:buNone/>
            </a:pPr>
            <a:r>
              <a:rPr lang="en-US" sz="2000" dirty="0">
                <a:latin typeface="Calibri" panose="020F0502020204030204" pitchFamily="34" charset="0"/>
                <a:ea typeface="Arial"/>
                <a:cs typeface="Calibri" panose="020F0502020204030204" pitchFamily="34" charset="0"/>
                <a:sym typeface="Arial"/>
              </a:rPr>
              <a:t>CISOs often tend to lead with lots of detailed technical security data, and as a result, they risk being unconvincing. </a:t>
            </a:r>
            <a:endParaRPr sz="2000" dirty="0">
              <a:latin typeface="Calibri" panose="020F0502020204030204" pitchFamily="34" charset="0"/>
              <a:ea typeface="Arial"/>
              <a:cs typeface="Calibri" panose="020F0502020204030204" pitchFamily="34" charset="0"/>
              <a:sym typeface="Arial"/>
            </a:endParaRPr>
          </a:p>
          <a:p>
            <a:pPr marL="114300" lvl="0" indent="0" algn="l" rtl="0">
              <a:lnSpc>
                <a:spcPct val="90000"/>
              </a:lnSpc>
              <a:spcBef>
                <a:spcPts val="1000"/>
              </a:spcBef>
              <a:spcAft>
                <a:spcPts val="0"/>
              </a:spcAft>
              <a:buClr>
                <a:schemeClr val="dk1"/>
              </a:buClr>
              <a:buSzPts val="2000"/>
              <a:buNone/>
            </a:pPr>
            <a:endParaRPr sz="2000" dirty="0">
              <a:latin typeface="Calibri" panose="020F0502020204030204" pitchFamily="34" charset="0"/>
              <a:ea typeface="Arial"/>
              <a:cs typeface="Calibri" panose="020F0502020204030204" pitchFamily="34" charset="0"/>
              <a:sym typeface="Arial"/>
            </a:endParaRPr>
          </a:p>
          <a:p>
            <a:pPr marL="114300" lvl="0" indent="0" algn="l" rtl="0">
              <a:lnSpc>
                <a:spcPct val="90000"/>
              </a:lnSpc>
              <a:spcBef>
                <a:spcPts val="1000"/>
              </a:spcBef>
              <a:spcAft>
                <a:spcPts val="0"/>
              </a:spcAft>
              <a:buClr>
                <a:schemeClr val="dk1"/>
              </a:buClr>
              <a:buSzPts val="2000"/>
              <a:buNone/>
            </a:pPr>
            <a:r>
              <a:rPr lang="en-US" sz="2000" dirty="0">
                <a:latin typeface="Calibri" panose="020F0502020204030204" pitchFamily="34" charset="0"/>
                <a:ea typeface="Arial"/>
                <a:cs typeface="Calibri" panose="020F0502020204030204" pitchFamily="34" charset="0"/>
                <a:sym typeface="Arial"/>
              </a:rPr>
              <a:t>You must decide how they want the board to feel as a result of your presentation, and then select the data to back up the emotional arc of the story. </a:t>
            </a:r>
            <a:endParaRPr sz="2000" dirty="0">
              <a:latin typeface="Calibri" panose="020F0502020204030204" pitchFamily="34" charset="0"/>
              <a:ea typeface="Arial"/>
              <a:cs typeface="Calibri" panose="020F0502020204030204" pitchFamily="34" charset="0"/>
              <a:sym typeface="Arial"/>
            </a:endParaRPr>
          </a:p>
          <a:p>
            <a:pPr marL="114300" lvl="0" indent="0" algn="l" rtl="0">
              <a:lnSpc>
                <a:spcPct val="90000"/>
              </a:lnSpc>
              <a:spcBef>
                <a:spcPts val="1000"/>
              </a:spcBef>
              <a:spcAft>
                <a:spcPts val="0"/>
              </a:spcAft>
              <a:buClr>
                <a:schemeClr val="dk1"/>
              </a:buClr>
              <a:buSzPts val="1200"/>
              <a:buNone/>
            </a:pPr>
            <a:endParaRPr sz="2000" dirty="0">
              <a:latin typeface="Calibri" panose="020F0502020204030204" pitchFamily="34" charset="0"/>
              <a:ea typeface="Arial"/>
              <a:cs typeface="Calibri" panose="020F0502020204030204" pitchFamily="34" charset="0"/>
              <a:sym typeface="Arial"/>
            </a:endParaRPr>
          </a:p>
          <a:p>
            <a:pPr marL="914400" lvl="0" indent="0" algn="l" rtl="0">
              <a:lnSpc>
                <a:spcPct val="90000"/>
              </a:lnSpc>
              <a:spcBef>
                <a:spcPts val="500"/>
              </a:spcBef>
              <a:spcAft>
                <a:spcPts val="0"/>
              </a:spcAft>
              <a:buNone/>
            </a:pPr>
            <a:endParaRPr sz="2000" dirty="0">
              <a:latin typeface="Calibri" panose="020F0502020204030204" pitchFamily="34" charset="0"/>
              <a:cs typeface="Calibri" panose="020F0502020204030204" pitchFamily="34" charset="0"/>
            </a:endParaRPr>
          </a:p>
          <a:p>
            <a:pPr marL="114300" lvl="0" indent="0" algn="l" rtl="0">
              <a:lnSpc>
                <a:spcPct val="90000"/>
              </a:lnSpc>
              <a:spcBef>
                <a:spcPts val="1000"/>
              </a:spcBef>
              <a:spcAft>
                <a:spcPts val="0"/>
              </a:spcAft>
              <a:buClr>
                <a:schemeClr val="dk1"/>
              </a:buClr>
              <a:buSzPts val="2000"/>
              <a:buNone/>
            </a:pPr>
            <a:endParaRPr sz="2000" dirty="0">
              <a:latin typeface="Calibri" panose="020F0502020204030204" pitchFamily="34" charset="0"/>
              <a:cs typeface="Calibri" panose="020F0502020204030204" pitchFamily="34" charset="0"/>
            </a:endParaRPr>
          </a:p>
        </p:txBody>
      </p:sp>
      <p:sp>
        <p:nvSpPr>
          <p:cNvPr id="125" name="Google Shape;125;p4"/>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latin typeface="Calibri" panose="020F0502020204030204" pitchFamily="34" charset="0"/>
                <a:ea typeface="Arial"/>
                <a:cs typeface="Calibri" panose="020F0502020204030204" pitchFamily="34" charset="0"/>
                <a:sym typeface="Arial"/>
              </a:rPr>
              <a:t>Don’t forget the data</a:t>
            </a:r>
            <a:endParaRPr dirty="0">
              <a:latin typeface="Calibri" panose="020F0502020204030204" pitchFamily="34" charset="0"/>
              <a:ea typeface="Arial"/>
              <a:cs typeface="Calibri" panose="020F0502020204030204" pitchFamily="34" charset="0"/>
              <a:sym typeface="Arial"/>
            </a:endParaRPr>
          </a:p>
        </p:txBody>
      </p:sp>
      <p:sp>
        <p:nvSpPr>
          <p:cNvPr id="132" name="Google Shape;132;p5"/>
          <p:cNvSpPr txBox="1">
            <a:spLocks noGrp="1"/>
          </p:cNvSpPr>
          <p:nvPr>
            <p:ph type="body" idx="1"/>
          </p:nvPr>
        </p:nvSpPr>
        <p:spPr>
          <a:xfrm>
            <a:off x="732183" y="1690688"/>
            <a:ext cx="10515600" cy="4351338"/>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0"/>
              </a:spcBef>
              <a:spcAft>
                <a:spcPts val="0"/>
              </a:spcAft>
              <a:buClr>
                <a:schemeClr val="dk1"/>
              </a:buClr>
              <a:buSzPts val="2000"/>
              <a:buNone/>
            </a:pPr>
            <a:r>
              <a:rPr lang="en-US" sz="2000" dirty="0"/>
              <a:t>While it is important to lead with emotion and tell a story, it is very important to follow with data! </a:t>
            </a:r>
            <a:endParaRPr dirty="0"/>
          </a:p>
          <a:p>
            <a:pPr marL="114300" lvl="0" indent="0" algn="l" rtl="0">
              <a:lnSpc>
                <a:spcPct val="90000"/>
              </a:lnSpc>
              <a:spcBef>
                <a:spcPts val="1000"/>
              </a:spcBef>
              <a:spcAft>
                <a:spcPts val="0"/>
              </a:spcAft>
              <a:buClr>
                <a:schemeClr val="dk1"/>
              </a:buClr>
              <a:buSzPts val="2000"/>
              <a:buNone/>
            </a:pPr>
            <a:endParaRPr sz="2000" dirty="0"/>
          </a:p>
          <a:p>
            <a:pPr marL="114300" lvl="0" indent="0" algn="l" rtl="0">
              <a:lnSpc>
                <a:spcPct val="90000"/>
              </a:lnSpc>
              <a:spcBef>
                <a:spcPts val="1000"/>
              </a:spcBef>
              <a:spcAft>
                <a:spcPts val="0"/>
              </a:spcAft>
              <a:buClr>
                <a:schemeClr val="dk1"/>
              </a:buClr>
              <a:buSzPts val="2000"/>
              <a:buNone/>
            </a:pPr>
            <a:r>
              <a:rPr lang="en-US" sz="2000" dirty="0"/>
              <a:t>Many CISOs cannot quantify and equate cyber risk in dollars and cents (or euros, pounds, rupees, yen, etc.) of expected loss. </a:t>
            </a:r>
            <a:endParaRPr dirty="0"/>
          </a:p>
          <a:p>
            <a:pPr marL="114300" lvl="0" indent="0" algn="l" rtl="0">
              <a:lnSpc>
                <a:spcPct val="90000"/>
              </a:lnSpc>
              <a:spcBef>
                <a:spcPts val="1000"/>
              </a:spcBef>
              <a:spcAft>
                <a:spcPts val="0"/>
              </a:spcAft>
              <a:buClr>
                <a:schemeClr val="dk1"/>
              </a:buClr>
              <a:buSzPts val="2000"/>
              <a:buNone/>
            </a:pPr>
            <a:endParaRPr sz="2000" dirty="0"/>
          </a:p>
          <a:p>
            <a:pPr marL="114300" lvl="0" indent="0" algn="l" rtl="0">
              <a:lnSpc>
                <a:spcPct val="90000"/>
              </a:lnSpc>
              <a:spcBef>
                <a:spcPts val="1000"/>
              </a:spcBef>
              <a:spcAft>
                <a:spcPts val="0"/>
              </a:spcAft>
              <a:buClr>
                <a:schemeClr val="dk1"/>
              </a:buClr>
              <a:buSzPts val="2000"/>
              <a:buNone/>
            </a:pPr>
            <a:r>
              <a:rPr lang="en-US" sz="2000" dirty="0"/>
              <a:t>Remember the common currency that everyone understands is money. If you speak in relative terms, like </a:t>
            </a:r>
            <a:r>
              <a:rPr lang="en-US" sz="2000" i="1" dirty="0"/>
              <a:t>high</a:t>
            </a:r>
            <a:r>
              <a:rPr lang="en-US" sz="2000" dirty="0"/>
              <a:t>, </a:t>
            </a:r>
            <a:r>
              <a:rPr lang="en-US" sz="2000" i="1" dirty="0"/>
              <a:t>medium</a:t>
            </a:r>
            <a:r>
              <a:rPr lang="en-US" sz="2000" dirty="0"/>
              <a:t> or </a:t>
            </a:r>
            <a:r>
              <a:rPr lang="en-US" sz="2000" i="1" dirty="0"/>
              <a:t>low</a:t>
            </a:r>
            <a:r>
              <a:rPr lang="en-US" sz="2000" dirty="0"/>
              <a:t> risk your board member has no real idea if your definition of “medium” is ”an acceptable level of risk”. When you quantify in money terms, e.g., ransomware is a $50M risk item, this becomes easy.  </a:t>
            </a:r>
            <a:endParaRPr dirty="0"/>
          </a:p>
          <a:p>
            <a:pPr marL="114300" lvl="0" indent="0" algn="l" rtl="0">
              <a:lnSpc>
                <a:spcPct val="90000"/>
              </a:lnSpc>
              <a:spcBef>
                <a:spcPts val="1000"/>
              </a:spcBef>
              <a:spcAft>
                <a:spcPts val="0"/>
              </a:spcAft>
              <a:buClr>
                <a:schemeClr val="dk1"/>
              </a:buClr>
              <a:buSzPts val="2000"/>
              <a:buNone/>
            </a:pPr>
            <a:endParaRPr sz="2000" dirty="0"/>
          </a:p>
        </p:txBody>
      </p:sp>
      <p:sp>
        <p:nvSpPr>
          <p:cNvPr id="133" name="Google Shape;133;p5"/>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Google Shape;140;p6"/>
          <p:cNvSpPr/>
          <p:nvPr/>
        </p:nvSpPr>
        <p:spPr>
          <a:xfrm>
            <a:off x="-509332" y="63409"/>
            <a:ext cx="3971499" cy="395788"/>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1" i="0" u="none" strike="noStrike" kern="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sym typeface="Arial"/>
              </a:rPr>
              <a:t>delete this slide after use</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1" name="Google Shape;141;p6"/>
          <p:cNvSpPr txBox="1"/>
          <p:nvPr/>
        </p:nvSpPr>
        <p:spPr>
          <a:xfrm>
            <a:off x="3324346" y="2362000"/>
            <a:ext cx="2741700" cy="800400"/>
          </a:xfrm>
          <a:prstGeom prst="rect">
            <a:avLst/>
          </a:prstGeom>
          <a:solidFill>
            <a:srgbClr val="662383"/>
          </a:solid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2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Current state of cyber risk </a:t>
            </a:r>
            <a:endParaRPr kumimoji="0" sz="2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endParaRPr>
          </a:p>
        </p:txBody>
      </p:sp>
      <p:sp>
        <p:nvSpPr>
          <p:cNvPr id="142" name="Google Shape;142;p6"/>
          <p:cNvSpPr txBox="1"/>
          <p:nvPr/>
        </p:nvSpPr>
        <p:spPr>
          <a:xfrm>
            <a:off x="6181142" y="2362000"/>
            <a:ext cx="2741700" cy="800400"/>
          </a:xfrm>
          <a:prstGeom prst="rect">
            <a:avLst/>
          </a:prstGeom>
          <a:solidFill>
            <a:srgbClr val="662383"/>
          </a:solid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2000" b="1"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Disclose key cyber risk metrics</a:t>
            </a:r>
            <a:endParaRPr kumimoji="0" sz="20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3" name="Google Shape;143;p6"/>
          <p:cNvSpPr txBox="1"/>
          <p:nvPr/>
        </p:nvSpPr>
        <p:spPr>
          <a:xfrm>
            <a:off x="398961" y="2362000"/>
            <a:ext cx="2738100" cy="800400"/>
          </a:xfrm>
          <a:prstGeom prst="rect">
            <a:avLst/>
          </a:prstGeom>
          <a:solidFill>
            <a:srgbClr val="662383"/>
          </a:solid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2000" b="1"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Summary of last meeting</a:t>
            </a:r>
            <a:endParaRPr kumimoji="0" sz="20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4" name="Google Shape;144;p6"/>
          <p:cNvSpPr txBox="1"/>
          <p:nvPr/>
        </p:nvSpPr>
        <p:spPr>
          <a:xfrm>
            <a:off x="398961" y="3208133"/>
            <a:ext cx="2738100" cy="2770800"/>
          </a:xfrm>
          <a:prstGeom prst="rect">
            <a:avLst/>
          </a:prstGeom>
          <a:solidFill>
            <a:schemeClr val="lt1"/>
          </a:solid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10000"/>
              </a:lnSpc>
              <a:spcBef>
                <a:spcPts val="0"/>
              </a:spcBef>
              <a:spcAft>
                <a:spcPts val="0"/>
              </a:spcAft>
              <a:buClr>
                <a:srgbClr val="4D4F53"/>
              </a:buClr>
              <a:buSzPts val="1400"/>
              <a:buFont typeface="Noto Sans Symbols"/>
              <a:buNone/>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Summarize the previous Board update. </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10000"/>
              </a:lnSpc>
              <a:spcBef>
                <a:spcPts val="0"/>
              </a:spcBef>
              <a:spcAft>
                <a:spcPts val="0"/>
              </a:spcAft>
              <a:buClr>
                <a:srgbClr val="4D4F53"/>
              </a:buClr>
              <a:buSzPts val="1400"/>
              <a:buFont typeface="Noto Sans Symbols"/>
              <a:buNone/>
              <a:tabLst/>
              <a:defRPr/>
            </a:pP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10000"/>
              </a:lnSpc>
              <a:spcBef>
                <a:spcPts val="0"/>
              </a:spcBef>
              <a:spcAft>
                <a:spcPts val="0"/>
              </a:spcAft>
              <a:buClr>
                <a:srgbClr val="4D4F53"/>
              </a:buClr>
              <a:buSzPts val="1400"/>
              <a:buFont typeface="Noto Sans Symbols"/>
              <a:buNone/>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Follow-up on on any incomplete conversations or action items. </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5" name="Google Shape;145;p6"/>
          <p:cNvSpPr txBox="1"/>
          <p:nvPr/>
        </p:nvSpPr>
        <p:spPr>
          <a:xfrm>
            <a:off x="3326166" y="3208881"/>
            <a:ext cx="2738100" cy="2769300"/>
          </a:xfrm>
          <a:prstGeom prst="rect">
            <a:avLst/>
          </a:prstGeom>
          <a:solidFill>
            <a:schemeClr val="lt1"/>
          </a:solid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10000"/>
              </a:lnSpc>
              <a:spcBef>
                <a:spcPts val="700"/>
              </a:spcBef>
              <a:spcAft>
                <a:spcPts val="0"/>
              </a:spcAft>
              <a:buClr>
                <a:srgbClr val="4D4F53"/>
              </a:buClr>
              <a:buSzPts val="1400"/>
              <a:buFont typeface="Noto Sans Symbols"/>
              <a:buNone/>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Use this section as an opportunity to highlight current risks and threats to your organization &amp; quantify these loss scenarios in money units. Propose a mitigation plan</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6" name="Google Shape;146;p6"/>
          <p:cNvSpPr txBox="1"/>
          <p:nvPr/>
        </p:nvSpPr>
        <p:spPr>
          <a:xfrm>
            <a:off x="6182968" y="3208131"/>
            <a:ext cx="2738100" cy="2770800"/>
          </a:xfrm>
          <a:prstGeom prst="rect">
            <a:avLst/>
          </a:prstGeom>
          <a:solidFill>
            <a:schemeClr val="lt1"/>
          </a:solid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10000"/>
              </a:lnSpc>
              <a:spcBef>
                <a:spcPts val="0"/>
              </a:spcBef>
              <a:spcAft>
                <a:spcPts val="0"/>
              </a:spcAft>
              <a:buClr>
                <a:srgbClr val="4D4F53"/>
              </a:buClr>
              <a:buSzPts val="1400"/>
              <a:buFont typeface="Noto Sans Symbols"/>
              <a:buNone/>
              <a:tabLst/>
              <a:defRPr/>
            </a:pPr>
            <a:r>
              <a:rPr kumimoji="0" lang="en-US"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rPr>
              <a:t>Present metrics that demonstrate progress towards the annual or quarterly objectives that you presented earlier to the Board. </a:t>
            </a:r>
            <a:endParaRPr kumimoji="0"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110000"/>
              </a:lnSpc>
              <a:spcBef>
                <a:spcPts val="700"/>
              </a:spcBef>
              <a:spcAft>
                <a:spcPts val="0"/>
              </a:spcAft>
              <a:buClr>
                <a:srgbClr val="4D4F53"/>
              </a:buClr>
              <a:buSzPts val="1400"/>
              <a:buFont typeface="Noto Sans Symbols"/>
              <a:buNone/>
              <a:tabLst/>
              <a:defRPr/>
            </a:pPr>
            <a:endParaRPr kumimoji="0" sz="18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7" name="Google Shape;147;p6"/>
          <p:cNvSpPr txBox="1"/>
          <p:nvPr/>
        </p:nvSpPr>
        <p:spPr>
          <a:xfrm>
            <a:off x="9127867" y="2362000"/>
            <a:ext cx="2741700" cy="800400"/>
          </a:xfrm>
          <a:prstGeom prst="rect">
            <a:avLst/>
          </a:prstGeom>
          <a:solidFill>
            <a:srgbClr val="662383"/>
          </a:solid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2000" b="1" i="0" u="none" strike="noStrike" kern="0" cap="none" spc="0" normalizeH="0" baseline="0" noProof="0">
                <a:ln>
                  <a:noFill/>
                </a:ln>
                <a:solidFill>
                  <a:srgbClr val="FFFFFF"/>
                </a:solidFill>
                <a:effectLst/>
                <a:uLnTx/>
                <a:uFillTx/>
                <a:latin typeface="Calibri" panose="020F0502020204030204" pitchFamily="34" charset="0"/>
                <a:cs typeface="Calibri" panose="020F0502020204030204" pitchFamily="34" charset="0"/>
                <a:sym typeface="Arial"/>
              </a:rPr>
              <a:t>Discuss special topics for 2024</a:t>
            </a:r>
            <a:endParaRPr kumimoji="0" sz="20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48" name="Google Shape;148;p6"/>
          <p:cNvSpPr txBox="1"/>
          <p:nvPr/>
        </p:nvSpPr>
        <p:spPr>
          <a:xfrm>
            <a:off x="9129693" y="3208131"/>
            <a:ext cx="2738100" cy="2770800"/>
          </a:xfrm>
          <a:prstGeom prst="rect">
            <a:avLst/>
          </a:prstGeom>
          <a:solidFill>
            <a:schemeClr val="lt1"/>
          </a:solid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10000"/>
              </a:lnSpc>
              <a:spcBef>
                <a:spcPts val="700"/>
              </a:spcBef>
              <a:spcAft>
                <a:spcPts val="0"/>
              </a:spcAft>
              <a:buClr>
                <a:srgbClr val="4D4F53"/>
              </a:buClr>
              <a:buSzPts val="1400"/>
              <a:buFont typeface="Noto Sans Symbols"/>
              <a:buNone/>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There are 2 special topics for this board meeting. </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457200" marR="0" lvl="0" indent="-342900" algn="l" defTabSz="914400" rtl="0" eaLnBrk="1" fontAlgn="auto" latinLnBrk="0" hangingPunct="1">
              <a:lnSpc>
                <a:spcPct val="110000"/>
              </a:lnSpc>
              <a:spcBef>
                <a:spcPts val="700"/>
              </a:spcBef>
              <a:spcAft>
                <a:spcPts val="0"/>
              </a:spcAft>
              <a:buClr>
                <a:srgbClr val="000000"/>
              </a:buClr>
              <a:buSzPts val="1800"/>
              <a:buFont typeface="Arial"/>
              <a:buChar char="-"/>
              <a:tabLst/>
              <a:defRPr/>
            </a:pPr>
            <a:r>
              <a:rPr kumimoji="0" lang="en-US"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SEC disclosures</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457200" marR="0" lvl="0" indent="-342900" algn="l" defTabSz="914400" rtl="0" eaLnBrk="1" fontAlgn="auto" latinLnBrk="0" hangingPunct="1">
              <a:lnSpc>
                <a:spcPct val="110000"/>
              </a:lnSpc>
              <a:spcBef>
                <a:spcPts val="0"/>
              </a:spcBef>
              <a:spcAft>
                <a:spcPts val="0"/>
              </a:spcAft>
              <a:buClr>
                <a:srgbClr val="000000"/>
              </a:buClr>
              <a:buSzPts val="1800"/>
              <a:buFont typeface="Arial"/>
              <a:buChar char="-"/>
              <a:tabLst/>
              <a:defRPr/>
            </a:pPr>
            <a:r>
              <a:rPr lang="en-US" kern="0" dirty="0">
                <a:solidFill>
                  <a:srgbClr val="000000"/>
                </a:solidFill>
                <a:latin typeface="Calibri" panose="020F0502020204030204" pitchFamily="34" charset="0"/>
                <a:cs typeface="Calibri" panose="020F0502020204030204" pitchFamily="34" charset="0"/>
                <a:sym typeface="Arial"/>
              </a:rPr>
              <a:t>Impact of </a:t>
            </a:r>
            <a:r>
              <a:rPr kumimoji="0" lang="en-US" sz="18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GenAI</a:t>
            </a:r>
            <a:endParaRPr kumimoji="0" sz="18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 name="Title 3">
            <a:extLst>
              <a:ext uri="{FF2B5EF4-FFF2-40B4-BE49-F238E27FC236}">
                <a16:creationId xmlns:a16="http://schemas.microsoft.com/office/drawing/2014/main" id="{93BB78D1-9B6A-E00E-CCFF-BF124DA5904D}"/>
              </a:ext>
            </a:extLst>
          </p:cNvPr>
          <p:cNvSpPr>
            <a:spLocks noGrp="1"/>
          </p:cNvSpPr>
          <p:nvPr>
            <p:ph type="title"/>
          </p:nvPr>
        </p:nvSpPr>
        <p:spPr/>
        <p:txBody>
          <a:bodyPr/>
          <a:lstStyle/>
          <a:p>
            <a:r>
              <a:rPr lang="en-US" sz="4400" b="1" i="0" u="none" strike="noStrike" cap="none" dirty="0">
                <a:solidFill>
                  <a:schemeClr val="dk1"/>
                </a:solidFill>
              </a:rPr>
              <a:t>Outline of your presentation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8"/>
          <p:cNvSpPr txBox="1"/>
          <p:nvPr/>
        </p:nvSpPr>
        <p:spPr>
          <a:xfrm>
            <a:off x="387711" y="1798769"/>
            <a:ext cx="11636679" cy="2387600"/>
          </a:xfrm>
          <a:prstGeom prst="rect">
            <a:avLst/>
          </a:prstGeom>
          <a:noFill/>
          <a:ln>
            <a:noFill/>
          </a:ln>
        </p:spPr>
        <p:txBody>
          <a:bodyPr spcFirstLastPara="1" wrap="square" lIns="91425" tIns="45700" rIns="91425" bIns="45700" anchor="ctr"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800"/>
              <a:buFont typeface="Calibri"/>
              <a:buNone/>
              <a:tabLst/>
              <a:defRPr/>
            </a:pPr>
            <a:r>
              <a:rPr kumimoji="0" lang="en-US"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Cyber Risk </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90000"/>
              </a:lnSpc>
              <a:spcBef>
                <a:spcPts val="0"/>
              </a:spcBef>
              <a:spcAft>
                <a:spcPts val="0"/>
              </a:spcAft>
              <a:buClr>
                <a:srgbClr val="000000"/>
              </a:buClr>
              <a:buSzPts val="4800"/>
              <a:buFont typeface="Calibri"/>
              <a:buNone/>
              <a:tabLst/>
              <a:defRPr/>
            </a:pPr>
            <a:r>
              <a:rPr kumimoji="0" lang="en-US"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for </a:t>
            </a:r>
            <a:r>
              <a:rPr kumimoji="0" lang="en-US" sz="4800" b="1"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&lt;Company X&gt;</a:t>
            </a:r>
            <a:r>
              <a:rPr kumimoji="0" lang="en-US"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t>
            </a:r>
            <a:endParaRPr kumimoji="0"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a:p>
            <a:pPr marL="0" marR="0" lvl="0" indent="0" algn="l" defTabSz="914400" rtl="0" eaLnBrk="1" fontAlgn="auto" latinLnBrk="0" hangingPunct="1">
              <a:lnSpc>
                <a:spcPct val="90000"/>
              </a:lnSpc>
              <a:spcBef>
                <a:spcPts val="0"/>
              </a:spcBef>
              <a:spcAft>
                <a:spcPts val="0"/>
              </a:spcAft>
              <a:buClr>
                <a:srgbClr val="000000"/>
              </a:buClr>
              <a:buSzPts val="4800"/>
              <a:buFont typeface="Calibri"/>
              <a:buNone/>
              <a:tabLst/>
              <a:defRPr/>
            </a:pPr>
            <a:r>
              <a:rPr kumimoji="0" lang="en-US"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Board Presentation</a:t>
            </a:r>
            <a:endParaRPr kumimoji="0" sz="48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5" name="Google Shape;155;p8"/>
          <p:cNvSpPr txBox="1"/>
          <p:nvPr/>
        </p:nvSpPr>
        <p:spPr>
          <a:xfrm>
            <a:off x="387711" y="5932485"/>
            <a:ext cx="3429000" cy="369332"/>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US" sz="1800" b="0" i="0" u="none" strike="noStrike" kern="0" cap="none" spc="0" normalizeH="0" baseline="0" noProof="0" dirty="0">
                <a:ln>
                  <a:noFill/>
                </a:ln>
                <a:solidFill>
                  <a:srgbClr val="000000"/>
                </a:solidFill>
                <a:effectLst/>
                <a:uLnTx/>
                <a:uFillTx/>
                <a:latin typeface="Calibri"/>
                <a:ea typeface="Calibri"/>
                <a:cs typeface="Calibri"/>
                <a:sym typeface="Calibri"/>
              </a:rPr>
              <a:t>Add Your Logo Here</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56" name="Google Shape;156;p8"/>
          <p:cNvSpPr txBox="1"/>
          <p:nvPr/>
        </p:nvSpPr>
        <p:spPr>
          <a:xfrm>
            <a:off x="387711" y="4242429"/>
            <a:ext cx="9144000" cy="7374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2800"/>
              <a:buFont typeface="Arial"/>
              <a:buNone/>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Month, 2024</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9"/>
          <p:cNvSpPr/>
          <p:nvPr/>
        </p:nvSpPr>
        <p:spPr>
          <a:xfrm>
            <a:off x="5395658" y="1187565"/>
            <a:ext cx="5054700" cy="1016100"/>
          </a:xfrm>
          <a:prstGeom prst="rect">
            <a:avLst/>
          </a:prstGeom>
          <a:solidFill>
            <a:srgbClr val="662383"/>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62" name="Google Shape;162;p9"/>
          <p:cNvSpPr/>
          <p:nvPr/>
        </p:nvSpPr>
        <p:spPr>
          <a:xfrm>
            <a:off x="5395658" y="24194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63" name="Google Shape;163;p9"/>
          <p:cNvSpPr/>
          <p:nvPr/>
        </p:nvSpPr>
        <p:spPr>
          <a:xfrm>
            <a:off x="5395658" y="3613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64" name="Google Shape;164;p9"/>
          <p:cNvSpPr txBox="1"/>
          <p:nvPr/>
        </p:nvSpPr>
        <p:spPr>
          <a:xfrm>
            <a:off x="5550439" y="25071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662383"/>
                </a:solidFill>
                <a:effectLst/>
                <a:uLnTx/>
                <a:uFillTx/>
                <a:latin typeface="Calibri" panose="020F0502020204030204" pitchFamily="34" charset="0"/>
                <a:cs typeface="Calibri" panose="020F0502020204030204" pitchFamily="34" charset="0"/>
                <a:sym typeface="Arial"/>
              </a:rPr>
              <a:t>Risk Landscape Update</a:t>
            </a:r>
            <a:endParaRPr kumimoji="0" sz="1600" b="0" i="0" u="none" strike="noStrike" kern="0" cap="none" spc="0" normalizeH="0" baseline="0" noProof="0" dirty="0">
              <a:ln>
                <a:noFill/>
              </a:ln>
              <a:solidFill>
                <a:srgbClr val="662383"/>
              </a:solidFill>
              <a:effectLst/>
              <a:uLnTx/>
              <a:uFillTx/>
              <a:latin typeface="Calibri" panose="020F0502020204030204" pitchFamily="34" charset="0"/>
              <a:cs typeface="Calibri" panose="020F0502020204030204" pitchFamily="34" charset="0"/>
              <a:sym typeface="Arial"/>
            </a:endParaRPr>
          </a:p>
        </p:txBody>
      </p:sp>
      <p:sp>
        <p:nvSpPr>
          <p:cNvPr id="165" name="Google Shape;165;p9"/>
          <p:cNvSpPr txBox="1"/>
          <p:nvPr/>
        </p:nvSpPr>
        <p:spPr>
          <a:xfrm>
            <a:off x="5653627" y="3700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662383"/>
                </a:solidFill>
                <a:effectLst/>
                <a:uLnTx/>
                <a:uFillTx/>
                <a:latin typeface="Calibri" panose="020F0502020204030204" pitchFamily="34" charset="0"/>
                <a:cs typeface="Calibri" panose="020F0502020204030204" pitchFamily="34" charset="0"/>
                <a:sym typeface="Arial"/>
              </a:rPr>
              <a:t>Cyber Risk Metrics</a:t>
            </a:r>
            <a:endParaRPr kumimoji="0" sz="1600" b="0" i="0" u="none" strike="noStrike" kern="0" cap="none" spc="0" normalizeH="0" baseline="0" noProof="0" dirty="0">
              <a:ln>
                <a:noFill/>
              </a:ln>
              <a:solidFill>
                <a:srgbClr val="662383"/>
              </a:solidFill>
              <a:effectLst/>
              <a:uLnTx/>
              <a:uFillTx/>
              <a:latin typeface="Calibri" panose="020F0502020204030204" pitchFamily="34" charset="0"/>
              <a:cs typeface="Calibri" panose="020F0502020204030204" pitchFamily="34" charset="0"/>
              <a:sym typeface="Arial"/>
            </a:endParaRPr>
          </a:p>
        </p:txBody>
      </p:sp>
      <p:sp>
        <p:nvSpPr>
          <p:cNvPr id="166" name="Google Shape;166;p9"/>
          <p:cNvSpPr txBox="1"/>
          <p:nvPr/>
        </p:nvSpPr>
        <p:spPr>
          <a:xfrm>
            <a:off x="651900" y="2678500"/>
            <a:ext cx="3367500" cy="13257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90000"/>
              </a:lnSpc>
              <a:spcBef>
                <a:spcPts val="0"/>
              </a:spcBef>
              <a:spcAft>
                <a:spcPts val="0"/>
              </a:spcAft>
              <a:buClr>
                <a:srgbClr val="FFFFFF"/>
              </a:buClr>
              <a:buSzPts val="4400"/>
              <a:buFont typeface="Calibri"/>
              <a:buNone/>
              <a:tabLst/>
              <a:defRPr/>
            </a:pPr>
            <a:r>
              <a:rPr kumimoji="0" lang="en-US" sz="5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AGENDA</a:t>
            </a:r>
            <a:endParaRPr kumimoji="0"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67" name="Google Shape;167;p9"/>
          <p:cNvSpPr txBox="1"/>
          <p:nvPr/>
        </p:nvSpPr>
        <p:spPr>
          <a:xfrm>
            <a:off x="5550439" y="1436803"/>
            <a:ext cx="4711800" cy="539700"/>
          </a:xfrm>
          <a:prstGeom prst="rect">
            <a:avLst/>
          </a:prstGeom>
          <a:noFill/>
          <a:ln>
            <a:solidFill>
              <a:srgbClr val="662383"/>
            </a:solidFill>
          </a:ln>
        </p:spPr>
        <p:txBody>
          <a:bodyPr spcFirstLastPara="1" wrap="square" lIns="91425" tIns="45700" rIns="91425" bIns="45700" anchor="ctr" anchorCtr="0">
            <a:normAutofit/>
          </a:bodyPr>
          <a:lstStyle/>
          <a:p>
            <a:pPr marL="114300" marR="0" lvl="0" indent="0" algn="ctr" defTabSz="914400" rtl="0" eaLnBrk="1" fontAlgn="auto" latinLnBrk="0" hangingPunct="1">
              <a:lnSpc>
                <a:spcPct val="90000"/>
              </a:lnSpc>
              <a:spcBef>
                <a:spcPts val="0"/>
              </a:spcBef>
              <a:spcAft>
                <a:spcPts val="0"/>
              </a:spcAft>
              <a:buClr>
                <a:srgbClr val="FFFFFF"/>
              </a:buClr>
              <a:buSzPts val="2400"/>
              <a:buFont typeface="Arial"/>
              <a:buNone/>
              <a:tabLst/>
              <a:defRPr/>
            </a:pPr>
            <a:r>
              <a:rPr kumimoji="0" lang="en-US" sz="28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sym typeface="Arial"/>
              </a:rPr>
              <a:t>Last Update to Board</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68" name="Google Shape;168;p9"/>
          <p:cNvSpPr/>
          <p:nvPr/>
        </p:nvSpPr>
        <p:spPr>
          <a:xfrm>
            <a:off x="5395658" y="4756265"/>
            <a:ext cx="5054700" cy="1016100"/>
          </a:xfrm>
          <a:prstGeom prst="rect">
            <a:avLst/>
          </a:prstGeom>
          <a:solidFill>
            <a:schemeClr val="lt1"/>
          </a:solidFill>
          <a:ln w="19050" cap="flat" cmpd="sng">
            <a:solidFill>
              <a:srgbClr val="66238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FFFFFF"/>
              </a:buClr>
              <a:buSzPts val="1800"/>
              <a:buFont typeface="Calibri"/>
              <a:buNone/>
              <a:tabLst/>
              <a:defRPr/>
            </a:pPr>
            <a:endParaRPr kumimoji="0" sz="18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69" name="Google Shape;169;p9"/>
          <p:cNvSpPr txBox="1"/>
          <p:nvPr/>
        </p:nvSpPr>
        <p:spPr>
          <a:xfrm>
            <a:off x="5653627" y="4843974"/>
            <a:ext cx="4538700" cy="840600"/>
          </a:xfrm>
          <a:prstGeom prst="rect">
            <a:avLst/>
          </a:prstGeom>
          <a:noFill/>
          <a:ln>
            <a:noFill/>
          </a:ln>
        </p:spPr>
        <p:txBody>
          <a:bodyPr spcFirstLastPara="1" wrap="square" lIns="91425" tIns="45700" rIns="91425" bIns="45700" anchor="ctr" anchorCtr="0">
            <a:noAutofit/>
          </a:bodyPr>
          <a:lstStyle/>
          <a:p>
            <a:pPr marL="114300" marR="0" lvl="0" indent="0" algn="ctr" defTabSz="914400" rtl="0" eaLnBrk="1" fontAlgn="auto" latinLnBrk="0" hangingPunct="1">
              <a:lnSpc>
                <a:spcPct val="90000"/>
              </a:lnSpc>
              <a:spcBef>
                <a:spcPts val="1000"/>
              </a:spcBef>
              <a:spcAft>
                <a:spcPts val="0"/>
              </a:spcAft>
              <a:buClr>
                <a:srgbClr val="FFFFFF"/>
              </a:buClr>
              <a:buSzPts val="1800"/>
              <a:buFont typeface="Arial"/>
              <a:buNone/>
              <a:tabLst/>
              <a:defRPr/>
            </a:pPr>
            <a:r>
              <a:rPr kumimoji="0" lang="en-US" sz="2800" b="1" i="0" u="none" strike="noStrike" kern="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sym typeface="Arial"/>
              </a:rPr>
              <a:t>Special topics</a:t>
            </a:r>
            <a:endParaRPr kumimoji="0"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0"/>
          <p:cNvSpPr txBox="1"/>
          <p:nvPr/>
        </p:nvSpPr>
        <p:spPr>
          <a:xfrm>
            <a:off x="683550" y="627080"/>
            <a:ext cx="10515600" cy="992700"/>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90000"/>
              </a:lnSpc>
              <a:spcBef>
                <a:spcPts val="0"/>
              </a:spcBef>
              <a:spcAft>
                <a:spcPts val="0"/>
              </a:spcAft>
              <a:buClr>
                <a:srgbClr val="000000"/>
              </a:buClr>
              <a:buSzPts val="4000"/>
              <a:buFont typeface="Calibri"/>
              <a:buNone/>
              <a:tabLst/>
              <a:defRPr/>
            </a:pPr>
            <a:r>
              <a:rPr kumimoji="0" lang="en-US" sz="4000" b="1" i="0" u="none" strike="noStrike" kern="0" cap="none" spc="0" normalizeH="0" baseline="0" noProof="0">
                <a:ln>
                  <a:noFill/>
                </a:ln>
                <a:solidFill>
                  <a:srgbClr val="000000"/>
                </a:solidFill>
                <a:effectLst/>
                <a:uLnTx/>
                <a:uFillTx/>
                <a:latin typeface="Arial"/>
                <a:cs typeface="Arial"/>
                <a:sym typeface="Arial"/>
              </a:rPr>
              <a:t>Summary of our last discussion</a:t>
            </a:r>
            <a:endParaRPr kumimoji="0" sz="4000" b="0" i="0" u="none" strike="noStrike" kern="0" cap="none" spc="0" normalizeH="0" baseline="0" noProof="0">
              <a:ln>
                <a:noFill/>
              </a:ln>
              <a:solidFill>
                <a:srgbClr val="000000"/>
              </a:solidFill>
              <a:effectLst/>
              <a:uLnTx/>
              <a:uFillTx/>
              <a:latin typeface="Arial"/>
              <a:cs typeface="Arial"/>
              <a:sym typeface="Arial"/>
            </a:endParaRPr>
          </a:p>
        </p:txBody>
      </p:sp>
      <p:sp>
        <p:nvSpPr>
          <p:cNvPr id="176" name="Google Shape;176;p10"/>
          <p:cNvSpPr/>
          <p:nvPr/>
        </p:nvSpPr>
        <p:spPr>
          <a:xfrm>
            <a:off x="683550" y="2436782"/>
            <a:ext cx="685800" cy="645459"/>
          </a:xfrm>
          <a:prstGeom prst="rect">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3200" b="1" i="0" u="none" strike="noStrike" kern="0" cap="none" spc="0" normalizeH="0" baseline="0" noProof="0">
                <a:ln>
                  <a:noFill/>
                </a:ln>
                <a:solidFill>
                  <a:srgbClr val="FFFFFF"/>
                </a:solidFill>
                <a:effectLst/>
                <a:uLnTx/>
                <a:uFillTx/>
                <a:latin typeface="Calibri"/>
                <a:ea typeface="Calibri"/>
                <a:cs typeface="Calibri"/>
                <a:sym typeface="Calibri"/>
              </a:rPr>
              <a:t>1.</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177" name="Google Shape;177;p10"/>
          <p:cNvCxnSpPr/>
          <p:nvPr/>
        </p:nvCxnSpPr>
        <p:spPr>
          <a:xfrm>
            <a:off x="1550886" y="2530912"/>
            <a:ext cx="2743200" cy="0"/>
          </a:xfrm>
          <a:prstGeom prst="straightConnector1">
            <a:avLst/>
          </a:prstGeom>
          <a:noFill/>
          <a:ln w="28575" cap="flat" cmpd="sng">
            <a:solidFill>
              <a:srgbClr val="662383"/>
            </a:solidFill>
            <a:prstDash val="solid"/>
            <a:miter lim="800000"/>
            <a:headEnd type="none" w="sm" len="sm"/>
            <a:tailEnd type="none" w="sm" len="sm"/>
          </a:ln>
        </p:spPr>
      </p:cxnSp>
      <p:sp>
        <p:nvSpPr>
          <p:cNvPr id="178" name="Google Shape;178;p10"/>
          <p:cNvSpPr txBox="1"/>
          <p:nvPr/>
        </p:nvSpPr>
        <p:spPr>
          <a:xfrm>
            <a:off x="1444261" y="4602859"/>
            <a:ext cx="3933713" cy="1200288"/>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a:ea typeface="Calibri"/>
                <a:cs typeface="Calibri"/>
                <a:sym typeface="Calibri"/>
              </a:rPr>
              <a:t>Question: what is our threat landscape in 2024? </a:t>
            </a:r>
            <a:r>
              <a:rPr lang="en-US" sz="2400" b="1" kern="0" dirty="0">
                <a:solidFill>
                  <a:srgbClr val="000000"/>
                </a:solidFill>
                <a:latin typeface="Calibri"/>
                <a:ea typeface="Calibri"/>
                <a:cs typeface="Calibri"/>
                <a:sym typeface="Calibri"/>
              </a:rPr>
              <a:t>Impact of </a:t>
            </a:r>
            <a:r>
              <a:rPr lang="en-US" sz="2400" b="1" kern="0" dirty="0" err="1">
                <a:solidFill>
                  <a:srgbClr val="000000"/>
                </a:solidFill>
                <a:latin typeface="Calibri"/>
                <a:ea typeface="Calibri"/>
                <a:cs typeface="Calibri"/>
                <a:sym typeface="Calibri"/>
              </a:rPr>
              <a:t>GenAI</a:t>
            </a:r>
            <a:r>
              <a:rPr lang="en-US" sz="2400" b="1" kern="0" dirty="0">
                <a:solidFill>
                  <a:srgbClr val="000000"/>
                </a:solidFill>
                <a:latin typeface="Calibri"/>
                <a:ea typeface="Calibri"/>
                <a:cs typeface="Calibri"/>
                <a:sym typeface="Calibri"/>
              </a:rPr>
              <a:t> on cyber?</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79" name="Google Shape;179;p10"/>
          <p:cNvSpPr/>
          <p:nvPr/>
        </p:nvSpPr>
        <p:spPr>
          <a:xfrm>
            <a:off x="6335797" y="2436782"/>
            <a:ext cx="685800" cy="645459"/>
          </a:xfrm>
          <a:prstGeom prst="rect">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3200" b="1" i="0" u="none" strike="noStrike" kern="0" cap="none" spc="0" normalizeH="0" baseline="0" noProof="0">
                <a:ln>
                  <a:noFill/>
                </a:ln>
                <a:solidFill>
                  <a:srgbClr val="FFFFFF"/>
                </a:solidFill>
                <a:effectLst/>
                <a:uLnTx/>
                <a:uFillTx/>
                <a:latin typeface="Calibri"/>
                <a:ea typeface="Calibri"/>
                <a:cs typeface="Calibri"/>
                <a:sym typeface="Calibri"/>
              </a:rPr>
              <a:t>2.</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180" name="Google Shape;180;p10"/>
          <p:cNvCxnSpPr/>
          <p:nvPr/>
        </p:nvCxnSpPr>
        <p:spPr>
          <a:xfrm>
            <a:off x="7203133" y="2530912"/>
            <a:ext cx="2743200" cy="0"/>
          </a:xfrm>
          <a:prstGeom prst="straightConnector1">
            <a:avLst/>
          </a:prstGeom>
          <a:noFill/>
          <a:ln w="28575" cap="flat" cmpd="sng">
            <a:solidFill>
              <a:srgbClr val="662383"/>
            </a:solidFill>
            <a:prstDash val="solid"/>
            <a:miter lim="800000"/>
            <a:headEnd type="none" w="sm" len="sm"/>
            <a:tailEnd type="none" w="sm" len="sm"/>
          </a:ln>
        </p:spPr>
      </p:cxnSp>
      <p:sp>
        <p:nvSpPr>
          <p:cNvPr id="181" name="Google Shape;181;p10"/>
          <p:cNvSpPr txBox="1"/>
          <p:nvPr/>
        </p:nvSpPr>
        <p:spPr>
          <a:xfrm>
            <a:off x="1444261" y="2609422"/>
            <a:ext cx="3933600" cy="8310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a:ea typeface="Calibri"/>
                <a:cs typeface="Calibri"/>
                <a:sym typeface="Calibri"/>
              </a:rPr>
              <a:t>What is risk exposure from our third-party vendors?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2" name="Google Shape;182;p10"/>
          <p:cNvSpPr/>
          <p:nvPr/>
        </p:nvSpPr>
        <p:spPr>
          <a:xfrm>
            <a:off x="683550" y="4458667"/>
            <a:ext cx="685800" cy="645459"/>
          </a:xfrm>
          <a:prstGeom prst="rect">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3200" b="1" i="0" u="none" strike="noStrike" kern="0" cap="none" spc="0" normalizeH="0" baseline="0" noProof="0">
                <a:ln>
                  <a:noFill/>
                </a:ln>
                <a:solidFill>
                  <a:srgbClr val="FFFFFF"/>
                </a:solidFill>
                <a:effectLst/>
                <a:uLnTx/>
                <a:uFillTx/>
                <a:latin typeface="Calibri"/>
                <a:ea typeface="Calibri"/>
                <a:cs typeface="Calibri"/>
                <a:sym typeface="Calibri"/>
              </a:rPr>
              <a:t>3.</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183" name="Google Shape;183;p10"/>
          <p:cNvCxnSpPr/>
          <p:nvPr/>
        </p:nvCxnSpPr>
        <p:spPr>
          <a:xfrm>
            <a:off x="1550886" y="4552797"/>
            <a:ext cx="2743200" cy="0"/>
          </a:xfrm>
          <a:prstGeom prst="straightConnector1">
            <a:avLst/>
          </a:prstGeom>
          <a:noFill/>
          <a:ln w="28575" cap="flat" cmpd="sng">
            <a:solidFill>
              <a:srgbClr val="662383"/>
            </a:solidFill>
            <a:prstDash val="solid"/>
            <a:miter lim="800000"/>
            <a:headEnd type="none" w="sm" len="sm"/>
            <a:tailEnd type="none" w="sm" len="sm"/>
          </a:ln>
        </p:spPr>
      </p:cxnSp>
      <p:sp>
        <p:nvSpPr>
          <p:cNvPr id="184" name="Google Shape;184;p10"/>
          <p:cNvSpPr txBox="1"/>
          <p:nvPr/>
        </p:nvSpPr>
        <p:spPr>
          <a:xfrm>
            <a:off x="7203133" y="2576372"/>
            <a:ext cx="3933713" cy="830997"/>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a:ea typeface="Calibri"/>
                <a:cs typeface="Calibri"/>
                <a:sym typeface="Calibri"/>
              </a:rPr>
              <a:t>What is our readiness for ransomware scenarios?</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85" name="Google Shape;185;p10"/>
          <p:cNvSpPr/>
          <p:nvPr/>
        </p:nvSpPr>
        <p:spPr>
          <a:xfrm>
            <a:off x="6259597" y="4458607"/>
            <a:ext cx="685800" cy="645600"/>
          </a:xfrm>
          <a:prstGeom prst="rect">
            <a:avLst/>
          </a:prstGeom>
          <a:solidFill>
            <a:srgbClr val="662383"/>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3200"/>
              <a:buFont typeface="Arial"/>
              <a:buNone/>
              <a:tabLst/>
              <a:defRPr/>
            </a:pPr>
            <a:r>
              <a:rPr kumimoji="0" lang="en-US" sz="3200" b="1" i="0" u="none" strike="noStrike" kern="0" cap="none" spc="0" normalizeH="0" baseline="0" noProof="0">
                <a:ln>
                  <a:noFill/>
                </a:ln>
                <a:solidFill>
                  <a:srgbClr val="FFFFFF"/>
                </a:solidFill>
                <a:effectLst/>
                <a:uLnTx/>
                <a:uFillTx/>
                <a:latin typeface="Calibri"/>
                <a:ea typeface="Calibri"/>
                <a:cs typeface="Calibri"/>
                <a:sym typeface="Calibri"/>
              </a:rPr>
              <a:t>4.</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cxnSp>
        <p:nvCxnSpPr>
          <p:cNvPr id="186" name="Google Shape;186;p10"/>
          <p:cNvCxnSpPr/>
          <p:nvPr/>
        </p:nvCxnSpPr>
        <p:spPr>
          <a:xfrm>
            <a:off x="7126933" y="4512112"/>
            <a:ext cx="2743200" cy="0"/>
          </a:xfrm>
          <a:prstGeom prst="straightConnector1">
            <a:avLst/>
          </a:prstGeom>
          <a:noFill/>
          <a:ln w="28575" cap="flat" cmpd="sng">
            <a:solidFill>
              <a:srgbClr val="662383"/>
            </a:solidFill>
            <a:prstDash val="solid"/>
            <a:miter lim="800000"/>
            <a:headEnd type="none" w="sm" len="sm"/>
            <a:tailEnd type="none" w="sm" len="sm"/>
          </a:ln>
        </p:spPr>
      </p:cxnSp>
      <p:sp>
        <p:nvSpPr>
          <p:cNvPr id="187" name="Google Shape;187;p10"/>
          <p:cNvSpPr txBox="1"/>
          <p:nvPr/>
        </p:nvSpPr>
        <p:spPr>
          <a:xfrm>
            <a:off x="7115278" y="4602856"/>
            <a:ext cx="3933600" cy="83100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400"/>
              <a:buFont typeface="Arial"/>
              <a:buNone/>
              <a:tabLst/>
              <a:defRPr/>
            </a:pPr>
            <a:r>
              <a:rPr kumimoji="0" lang="en-US" sz="2400" b="1" i="0" u="none" strike="noStrike" kern="0" cap="none" spc="0" normalizeH="0" baseline="0" noProof="0" dirty="0">
                <a:ln>
                  <a:noFill/>
                </a:ln>
                <a:solidFill>
                  <a:srgbClr val="000000"/>
                </a:solidFill>
                <a:effectLst/>
                <a:uLnTx/>
                <a:uFillTx/>
                <a:latin typeface="Calibri"/>
                <a:ea typeface="Calibri"/>
                <a:cs typeface="Calibri"/>
                <a:sym typeface="Calibri"/>
              </a:rPr>
              <a:t>Question: what are we doing about SEC regulations? </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4479</Words>
  <Application>Microsoft Macintosh PowerPoint</Application>
  <PresentationFormat>Widescreen</PresentationFormat>
  <Paragraphs>613</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Noto Sans Symbols</vt:lpstr>
      <vt:lpstr>Proxima Nova</vt:lpstr>
      <vt:lpstr>PT Sans</vt:lpstr>
      <vt:lpstr>Office Theme</vt:lpstr>
      <vt:lpstr>Template for CISO’s Presentation to Board Audit or Cybersecurity Committee or to the full Board of Directors</vt:lpstr>
      <vt:lpstr>Using this Presentation Template</vt:lpstr>
      <vt:lpstr>You are telling a story…</vt:lpstr>
      <vt:lpstr>Decide How You Want Them to Feel</vt:lpstr>
      <vt:lpstr>Don’t forget the data</vt:lpstr>
      <vt:lpstr>Outline of your presentation</vt:lpstr>
      <vt:lpstr>PowerPoint Presentation</vt:lpstr>
      <vt:lpstr>PowerPoint Presentation</vt:lpstr>
      <vt:lpstr>PowerPoint Presentation</vt:lpstr>
      <vt:lpstr>PowerPoint Presentation</vt:lpstr>
      <vt:lpstr>Cyber risk continues to grow</vt:lpstr>
      <vt:lpstr>PowerPoint Presentation</vt:lpstr>
      <vt:lpstr>PowerPoint Presentation</vt:lpstr>
      <vt:lpstr>PowerPoint Presentation</vt:lpstr>
      <vt:lpstr>Key cyber metrics </vt:lpstr>
      <vt:lpstr>Key cyber metrics </vt:lpstr>
      <vt:lpstr>Our cyber risk</vt:lpstr>
      <vt:lpstr>PowerPoint Presentation</vt:lpstr>
      <vt:lpstr>PowerPoint Presentation</vt:lpstr>
      <vt:lpstr>PowerPoint Presentation</vt:lpstr>
      <vt:lpstr>Appendix</vt:lpstr>
      <vt:lpstr>PowerPoint Presentation</vt:lpstr>
      <vt:lpstr>PowerPoint Presentation</vt:lpstr>
      <vt:lpstr>PowerPoint Presentation</vt:lpstr>
      <vt:lpstr>PowerPoint Presentation</vt:lpstr>
      <vt:lpstr>OUR RISK REDUCTION JOURNEY</vt:lpstr>
      <vt:lpstr>PowerPoint Presentation</vt:lpstr>
      <vt:lpstr>If you found these slides useful…</vt:lpstr>
      <vt:lpstr>IDENTIFY</vt:lpstr>
      <vt:lpstr>PROTECT</vt:lpstr>
      <vt:lpstr>DETECT</vt:lpstr>
      <vt:lpstr>RESPOND</vt:lpstr>
      <vt:lpstr>RECOVER</vt:lpstr>
      <vt:lpstr>PowerPoint Presentation</vt:lpstr>
      <vt:lpstr>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CISO’s Presentation to Board Audit Committee or to the Board of Directors</dc:title>
  <dc:creator>Mark Ballard</dc:creator>
  <cp:lastModifiedBy>Umang Barman</cp:lastModifiedBy>
  <cp:revision>35</cp:revision>
  <dcterms:created xsi:type="dcterms:W3CDTF">2024-03-25T13:16:30Z</dcterms:created>
  <dcterms:modified xsi:type="dcterms:W3CDTF">2024-03-27T05:36:30Z</dcterms:modified>
</cp:coreProperties>
</file>