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83" r:id="rId14"/>
    <p:sldId id="284" r:id="rId15"/>
    <p:sldId id="287" r:id="rId16"/>
    <p:sldId id="28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ublic Sans" panose="020B0604020202020204" charset="0"/>
      <p:regular r:id="rId23"/>
      <p:bold r:id="rId24"/>
      <p:italic r:id="rId25"/>
      <p:boldItalic r:id="rId26"/>
    </p:embeddedFont>
    <p:embeddedFont>
      <p:font typeface="Public Sans ExtraBold" panose="020B0604020202020204" charset="0"/>
      <p:bold r:id="rId27"/>
      <p:italic r:id="rId28"/>
      <p:boldItalic r:id="rId29"/>
    </p:embeddedFont>
    <p:embeddedFont>
      <p:font typeface="Public Sans Light" panose="020B0604020202020204" charset="0"/>
      <p:regular r:id="rId30"/>
      <p:italic r:id="rId31"/>
    </p:embeddedFont>
    <p:embeddedFont>
      <p:font typeface="Public Sans Medium" panose="020B060402020202020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nOfDM8sO6zuEsO9gLsFKVU9s9f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4C2609-69FC-77C8-21FD-6CB3EBEF6AAB}" name="umang barman" initials="ub" userId="S::umang.barman@balbixinc.onmicrosoft.com::f6c70b65-d7b0-453f-b521-49757db038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B4C"/>
    <a:srgbClr val="118AB2"/>
    <a:srgbClr val="C9E9F4"/>
    <a:srgbClr val="F7D4DC"/>
    <a:srgbClr val="EF476F"/>
    <a:srgbClr val="CBF4E9"/>
    <a:srgbClr val="06D6A0"/>
    <a:srgbClr val="FFD166"/>
    <a:srgbClr val="F4A261"/>
    <a:srgbClr val="E9C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3995E-A501-CEF6-3F8F-CFD9003B5FE1}" v="768" dt="2023-10-09T20:52:12.828"/>
    <p1510:client id="{D54A12CA-6F24-1FCB-AE47-C73BCBBCCA1B}" v="253" dt="2023-10-10T00:10:17.098"/>
    <p1510:client id="{E5652365-7F07-23B0-5495-DDAF6C1A9936}" v="22" dt="2023-10-09T19:58:4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9"/>
    <p:restoredTop sz="94694"/>
  </p:normalViewPr>
  <p:slideViewPr>
    <p:cSldViewPr snapToGrid="0">
      <p:cViewPr varScale="1">
        <p:scale>
          <a:sx n="121" d="100"/>
          <a:sy n="121" d="100"/>
        </p:scale>
        <p:origin x="6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89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c1c1f0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4c1c1f04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Modify this slide to add your organization’s name and logo.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date field is auto-updating. If you are preparing your slides for a specific date, you may want to change that.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4c1c1f04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1c1f04c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4c1c1f04c1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4c1c1f04c1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c1c1f0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4c1c1f04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Modify this slide to add your organization’s name and logo.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date field is auto-updating. If you are preparing your slides for a specific date, you may want to change that.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4c1c1f04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0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42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85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37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07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1c1f014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4c1c1f014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c1c1f0146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84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Cov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BFC16-50D4-BD47-A168-AA0F133C2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747" r="19782" b="12785"/>
          <a:stretch/>
        </p:blipFill>
        <p:spPr>
          <a:xfrm>
            <a:off x="4823820" y="0"/>
            <a:ext cx="7368180" cy="68731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BCF7DB-0B68-5B44-8A96-546EA6752FA3}"/>
              </a:ext>
            </a:extLst>
          </p:cNvPr>
          <p:cNvGrpSpPr/>
          <p:nvPr userDrawn="1"/>
        </p:nvGrpSpPr>
        <p:grpSpPr>
          <a:xfrm>
            <a:off x="9454601" y="6472201"/>
            <a:ext cx="2737399" cy="382261"/>
            <a:chOff x="0" y="6472201"/>
            <a:chExt cx="2737399" cy="382261"/>
          </a:xfrm>
        </p:grpSpPr>
        <p:sp>
          <p:nvSpPr>
            <p:cNvPr id="10" name="Google Shape;289;g24c1c1f0146_0_182">
              <a:extLst>
                <a:ext uri="{FF2B5EF4-FFF2-40B4-BE49-F238E27FC236}">
                  <a16:creationId xmlns:a16="http://schemas.microsoft.com/office/drawing/2014/main" id="{02BA016F-1C65-C044-8CF6-0BA8711C7A88}"/>
                </a:ext>
              </a:extLst>
            </p:cNvPr>
            <p:cNvSpPr/>
            <p:nvPr/>
          </p:nvSpPr>
          <p:spPr>
            <a:xfrm>
              <a:off x="0" y="6472201"/>
              <a:ext cx="2737399" cy="3822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Public Sans Medium" pitchFamily="2" charset="77"/>
                </a:rPr>
                <a:t>D</a:t>
              </a:r>
              <a:r>
                <a:rPr lang="en-US" sz="1200" u="none" strike="noStrike" cap="none" dirty="0">
                  <a:solidFill>
                    <a:schemeClr val="bg1"/>
                  </a:solidFill>
                  <a:latin typeface="Public Sans Medium" pitchFamily="2" charset="77"/>
                  <a:sym typeface="Arial"/>
                </a:rPr>
                <a:t>elete this slide after use</a:t>
              </a:r>
              <a:endParaRPr sz="1200" dirty="0">
                <a:solidFill>
                  <a:schemeClr val="bg1"/>
                </a:solidFill>
                <a:latin typeface="Public Sans Medium" pitchFamily="2" charset="77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072BB5-5DEC-1B45-A2AF-0E1E840D1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20" y="6554430"/>
              <a:ext cx="229356" cy="2076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4BE51-C6A4-2045-917C-A3712D9A00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981" y="6083486"/>
            <a:ext cx="1542596" cy="3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in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47FB9-274A-E94C-849D-6F8BCF1F8DBB}"/>
              </a:ext>
            </a:extLst>
          </p:cNvPr>
          <p:cNvSpPr/>
          <p:nvPr userDrawn="1"/>
        </p:nvSpPr>
        <p:spPr>
          <a:xfrm rot="10800000" flipH="1">
            <a:off x="6096000" y="0"/>
            <a:ext cx="6096000" cy="1042918"/>
          </a:xfrm>
          <a:prstGeom prst="rect">
            <a:avLst/>
          </a:prstGeom>
          <a:gradFill flip="none" rotWithShape="1">
            <a:gsLst>
              <a:gs pos="53000">
                <a:schemeClr val="accent5">
                  <a:alpha val="17060"/>
                </a:schemeClr>
              </a:gs>
              <a:gs pos="0">
                <a:schemeClr val="bg1"/>
              </a:gs>
              <a:gs pos="100000">
                <a:schemeClr val="accent1">
                  <a:lumMod val="28316"/>
                  <a:lumOff val="71684"/>
                  <a:alpha val="46143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1A4A-D653-774E-936F-B81AD4D9A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938" y="369797"/>
            <a:ext cx="1120635" cy="263093"/>
          </a:xfrm>
          <a:prstGeom prst="rect">
            <a:avLst/>
          </a:prstGeom>
        </p:spPr>
      </p:pic>
      <p:sp>
        <p:nvSpPr>
          <p:cNvPr id="7" name="Google Shape;213;g24c1c1f04c1_0_297">
            <a:extLst>
              <a:ext uri="{FF2B5EF4-FFF2-40B4-BE49-F238E27FC236}">
                <a16:creationId xmlns:a16="http://schemas.microsoft.com/office/drawing/2014/main" id="{CFA645D1-6B8B-AE47-83EC-A9BBD3BFD7C6}"/>
              </a:ext>
            </a:extLst>
          </p:cNvPr>
          <p:cNvSpPr txBox="1">
            <a:spLocks/>
          </p:cNvSpPr>
          <p:nvPr userDrawn="1"/>
        </p:nvSpPr>
        <p:spPr>
          <a:xfrm>
            <a:off x="11460480" y="6396990"/>
            <a:ext cx="63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accent3"/>
                </a:solidFill>
                <a:latin typeface="Public Sans" pitchFamily="2" charset="77"/>
              </a:rPr>
              <a:pPr/>
              <a:t>‹#›</a:t>
            </a:fld>
            <a:endParaRPr lang="en-US" dirty="0">
              <a:solidFill>
                <a:schemeClr val="accent3"/>
              </a:solidFill>
              <a:latin typeface="Public Sans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918907-34B8-6D46-88F2-ADD63EEAEE57}"/>
              </a:ext>
            </a:extLst>
          </p:cNvPr>
          <p:cNvGrpSpPr/>
          <p:nvPr userDrawn="1"/>
        </p:nvGrpSpPr>
        <p:grpSpPr>
          <a:xfrm>
            <a:off x="0" y="6472201"/>
            <a:ext cx="2737399" cy="382261"/>
            <a:chOff x="0" y="6472201"/>
            <a:chExt cx="2737399" cy="382261"/>
          </a:xfrm>
        </p:grpSpPr>
        <p:sp>
          <p:nvSpPr>
            <p:cNvPr id="9" name="Google Shape;289;g24c1c1f0146_0_182">
              <a:extLst>
                <a:ext uri="{FF2B5EF4-FFF2-40B4-BE49-F238E27FC236}">
                  <a16:creationId xmlns:a16="http://schemas.microsoft.com/office/drawing/2014/main" id="{8408DBEB-BC34-4147-B4EE-016CFCB338A1}"/>
                </a:ext>
              </a:extLst>
            </p:cNvPr>
            <p:cNvSpPr/>
            <p:nvPr/>
          </p:nvSpPr>
          <p:spPr>
            <a:xfrm>
              <a:off x="0" y="6472201"/>
              <a:ext cx="2737399" cy="3822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Public Sans Medium" pitchFamily="2" charset="77"/>
                </a:rPr>
                <a:t>D</a:t>
              </a:r>
              <a:r>
                <a:rPr lang="en-US" sz="1200" u="none" strike="noStrike" cap="none" dirty="0">
                  <a:solidFill>
                    <a:schemeClr val="bg1"/>
                  </a:solidFill>
                  <a:latin typeface="Public Sans Medium" pitchFamily="2" charset="77"/>
                  <a:sym typeface="Arial"/>
                </a:rPr>
                <a:t>elete this slide after use</a:t>
              </a:r>
              <a:endParaRPr sz="1200" dirty="0">
                <a:solidFill>
                  <a:schemeClr val="bg1"/>
                </a:solidFill>
                <a:latin typeface="Public Sans Medium" pitchFamily="2" charset="77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C95E2B-0F95-AC41-89E5-E99418500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20" y="6554430"/>
              <a:ext cx="229356" cy="207660"/>
            </a:xfrm>
            <a:prstGeom prst="rect">
              <a:avLst/>
            </a:prstGeom>
          </p:spPr>
        </p:pic>
      </p:grpSp>
      <p:sp>
        <p:nvSpPr>
          <p:cNvPr id="12" name="Google Shape;209;g24c1c1f04c1_0_297">
            <a:extLst>
              <a:ext uri="{FF2B5EF4-FFF2-40B4-BE49-F238E27FC236}">
                <a16:creationId xmlns:a16="http://schemas.microsoft.com/office/drawing/2014/main" id="{F75ADAE6-4228-7C4A-B388-4B0C44845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695" y="159026"/>
            <a:ext cx="10515600" cy="89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>
                <a:solidFill>
                  <a:schemeClr val="accent1"/>
                </a:solidFill>
                <a:latin typeface="Public Sans ExtraBold" pitchFamily="2" charset="77"/>
                <a:ea typeface="Public Sans ExtraBold" pitchFamily="2" charset="77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210;g24c1c1f04c1_0_297">
            <a:extLst>
              <a:ext uri="{FF2B5EF4-FFF2-40B4-BE49-F238E27FC236}">
                <a16:creationId xmlns:a16="http://schemas.microsoft.com/office/drawing/2014/main" id="{6BD159FD-E7EB-244C-AC0E-F40C8B50F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0695" y="1689651"/>
            <a:ext cx="10515600" cy="407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 b="0" i="0">
                <a:solidFill>
                  <a:schemeClr val="tx1"/>
                </a:solidFill>
                <a:latin typeface="Public Sans" pitchFamily="2" charset="77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58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Full Gradient BG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4A503F-7066-CA4A-A796-659CAB55B845}"/>
              </a:ext>
            </a:extLst>
          </p:cNvPr>
          <p:cNvSpPr/>
          <p:nvPr userDrawn="1"/>
        </p:nvSpPr>
        <p:spPr>
          <a:xfrm rot="10800000"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17060"/>
                </a:schemeClr>
              </a:gs>
              <a:gs pos="100000">
                <a:schemeClr val="accent1">
                  <a:lumMod val="28316"/>
                  <a:lumOff val="71684"/>
                  <a:alpha val="46143"/>
                </a:schemeClr>
              </a:gs>
            </a:gsLst>
            <a:lin ang="2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1A4A-D653-774E-936F-B81AD4D9A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938" y="369797"/>
            <a:ext cx="1120635" cy="263093"/>
          </a:xfrm>
          <a:prstGeom prst="rect">
            <a:avLst/>
          </a:prstGeom>
        </p:spPr>
      </p:pic>
      <p:sp>
        <p:nvSpPr>
          <p:cNvPr id="7" name="Google Shape;213;g24c1c1f04c1_0_297">
            <a:extLst>
              <a:ext uri="{FF2B5EF4-FFF2-40B4-BE49-F238E27FC236}">
                <a16:creationId xmlns:a16="http://schemas.microsoft.com/office/drawing/2014/main" id="{CFA645D1-6B8B-AE47-83EC-A9BBD3BFD7C6}"/>
              </a:ext>
            </a:extLst>
          </p:cNvPr>
          <p:cNvSpPr txBox="1">
            <a:spLocks/>
          </p:cNvSpPr>
          <p:nvPr userDrawn="1"/>
        </p:nvSpPr>
        <p:spPr>
          <a:xfrm>
            <a:off x="11460480" y="6396990"/>
            <a:ext cx="63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accent3"/>
                </a:solidFill>
                <a:latin typeface="Public Sans" pitchFamily="2" charset="77"/>
              </a:rPr>
              <a:pPr/>
              <a:t>‹#›</a:t>
            </a:fld>
            <a:endParaRPr lang="en-US" dirty="0">
              <a:solidFill>
                <a:schemeClr val="accent3"/>
              </a:solidFill>
              <a:latin typeface="Public Sans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918907-34B8-6D46-88F2-ADD63EEAEE57}"/>
              </a:ext>
            </a:extLst>
          </p:cNvPr>
          <p:cNvGrpSpPr/>
          <p:nvPr userDrawn="1"/>
        </p:nvGrpSpPr>
        <p:grpSpPr>
          <a:xfrm>
            <a:off x="0" y="6472201"/>
            <a:ext cx="2737399" cy="382261"/>
            <a:chOff x="0" y="6472201"/>
            <a:chExt cx="2737399" cy="382261"/>
          </a:xfrm>
        </p:grpSpPr>
        <p:sp>
          <p:nvSpPr>
            <p:cNvPr id="9" name="Google Shape;289;g24c1c1f0146_0_182">
              <a:extLst>
                <a:ext uri="{FF2B5EF4-FFF2-40B4-BE49-F238E27FC236}">
                  <a16:creationId xmlns:a16="http://schemas.microsoft.com/office/drawing/2014/main" id="{8408DBEB-BC34-4147-B4EE-016CFCB338A1}"/>
                </a:ext>
              </a:extLst>
            </p:cNvPr>
            <p:cNvSpPr/>
            <p:nvPr/>
          </p:nvSpPr>
          <p:spPr>
            <a:xfrm>
              <a:off x="0" y="6472201"/>
              <a:ext cx="2737399" cy="3822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Public Sans Medium" pitchFamily="2" charset="77"/>
                </a:rPr>
                <a:t>D</a:t>
              </a:r>
              <a:r>
                <a:rPr lang="en-US" sz="1200" u="none" strike="noStrike" cap="none" dirty="0">
                  <a:solidFill>
                    <a:schemeClr val="bg1"/>
                  </a:solidFill>
                  <a:latin typeface="Public Sans Medium" pitchFamily="2" charset="77"/>
                  <a:sym typeface="Arial"/>
                </a:rPr>
                <a:t>elete this slide after use</a:t>
              </a:r>
              <a:endParaRPr sz="1200" dirty="0">
                <a:solidFill>
                  <a:schemeClr val="bg1"/>
                </a:solidFill>
                <a:latin typeface="Public Sans Medium" pitchFamily="2" charset="77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C95E2B-0F95-AC41-89E5-E99418500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20" y="6554430"/>
              <a:ext cx="229356" cy="207660"/>
            </a:xfrm>
            <a:prstGeom prst="rect">
              <a:avLst/>
            </a:prstGeom>
          </p:spPr>
        </p:pic>
      </p:grpSp>
      <p:sp>
        <p:nvSpPr>
          <p:cNvPr id="12" name="Google Shape;209;g24c1c1f04c1_0_297">
            <a:extLst>
              <a:ext uri="{FF2B5EF4-FFF2-40B4-BE49-F238E27FC236}">
                <a16:creationId xmlns:a16="http://schemas.microsoft.com/office/drawing/2014/main" id="{F75ADAE6-4228-7C4A-B388-4B0C44845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695" y="159026"/>
            <a:ext cx="10515600" cy="89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>
                <a:solidFill>
                  <a:schemeClr val="accent1"/>
                </a:solidFill>
                <a:latin typeface="Public Sans ExtraBold" pitchFamily="2" charset="77"/>
                <a:ea typeface="Public Sans ExtraBold" pitchFamily="2" charset="77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210;g24c1c1f04c1_0_297">
            <a:extLst>
              <a:ext uri="{FF2B5EF4-FFF2-40B4-BE49-F238E27FC236}">
                <a16:creationId xmlns:a16="http://schemas.microsoft.com/office/drawing/2014/main" id="{6BD159FD-E7EB-244C-AC0E-F40C8B50F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0695" y="1689651"/>
            <a:ext cx="10515600" cy="407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 b="0" i="0">
                <a:solidFill>
                  <a:schemeClr val="tx1"/>
                </a:solidFill>
                <a:latin typeface="Public Sans" pitchFamily="2" charset="77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7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CISO—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3;g24c1c1f04c1_0_297">
            <a:extLst>
              <a:ext uri="{FF2B5EF4-FFF2-40B4-BE49-F238E27FC236}">
                <a16:creationId xmlns:a16="http://schemas.microsoft.com/office/drawing/2014/main" id="{FAB74703-B3EE-3F4F-9378-D8FEF6C44889}"/>
              </a:ext>
            </a:extLst>
          </p:cNvPr>
          <p:cNvSpPr txBox="1">
            <a:spLocks/>
          </p:cNvSpPr>
          <p:nvPr userDrawn="1"/>
        </p:nvSpPr>
        <p:spPr>
          <a:xfrm>
            <a:off x="11460480" y="6396990"/>
            <a:ext cx="63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accent3"/>
                </a:solidFill>
                <a:latin typeface="Public Sans" pitchFamily="2" charset="77"/>
              </a:rPr>
              <a:pPr/>
              <a:t>‹#›</a:t>
            </a:fld>
            <a:endParaRPr lang="en-US" dirty="0">
              <a:solidFill>
                <a:schemeClr val="accent3"/>
              </a:solidFill>
              <a:latin typeface="Public Sans" pitchFamily="2" charset="7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CISO—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3;g24c1c1f04c1_0_297">
            <a:extLst>
              <a:ext uri="{FF2B5EF4-FFF2-40B4-BE49-F238E27FC236}">
                <a16:creationId xmlns:a16="http://schemas.microsoft.com/office/drawing/2014/main" id="{FAB74703-B3EE-3F4F-9378-D8FEF6C44889}"/>
              </a:ext>
            </a:extLst>
          </p:cNvPr>
          <p:cNvSpPr txBox="1">
            <a:spLocks/>
          </p:cNvSpPr>
          <p:nvPr userDrawn="1"/>
        </p:nvSpPr>
        <p:spPr>
          <a:xfrm>
            <a:off x="11460480" y="6396990"/>
            <a:ext cx="63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accent3"/>
                </a:solidFill>
                <a:latin typeface="Public Sans" pitchFamily="2" charset="77"/>
              </a:rPr>
              <a:pPr/>
              <a:t>‹#›</a:t>
            </a:fld>
            <a:endParaRPr lang="en-US" dirty="0">
              <a:solidFill>
                <a:schemeClr val="accent3"/>
              </a:solidFill>
              <a:latin typeface="Public Sans" pitchFamily="2" charset="77"/>
            </a:endParaRPr>
          </a:p>
        </p:txBody>
      </p:sp>
      <p:sp>
        <p:nvSpPr>
          <p:cNvPr id="17" name="Google Shape;209;g24c1c1f04c1_0_297">
            <a:extLst>
              <a:ext uri="{FF2B5EF4-FFF2-40B4-BE49-F238E27FC236}">
                <a16:creationId xmlns:a16="http://schemas.microsoft.com/office/drawing/2014/main" id="{308D527A-8964-6446-9DF1-29EF2C62B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695" y="159026"/>
            <a:ext cx="10515600" cy="89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>
                <a:solidFill>
                  <a:schemeClr val="tx1"/>
                </a:solidFill>
                <a:latin typeface="+mj-lt"/>
                <a:ea typeface="Public Sans ExtraBold" pitchFamily="2" charset="77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210;g24c1c1f04c1_0_297">
            <a:extLst>
              <a:ext uri="{FF2B5EF4-FFF2-40B4-BE49-F238E27FC236}">
                <a16:creationId xmlns:a16="http://schemas.microsoft.com/office/drawing/2014/main" id="{E14CDF95-6731-144F-8157-193D56BB2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0695" y="1689651"/>
            <a:ext cx="10515600" cy="407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5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c1c1f04c1_0_2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8" name="Google Shape;198;g24c1c1f04c1_0_2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g24c1c1f04c1_0_2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0" name="Google Shape;200;g24c1c1f04c1_0_2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1" name="Google Shape;201;g24c1c1f04c1_0_2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78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hyperlink" Target="https://www.balbix.com/resources/master-the-secs-latest-cybersecurity-regulation-5-key-questions-answere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balbix.com/resources/a-cisos-guide-to-the-secs-cybersecurity-regulation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bix.com/request-a-dem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0;g24c1c1f0146_0_91">
            <a:extLst>
              <a:ext uri="{FF2B5EF4-FFF2-40B4-BE49-F238E27FC236}">
                <a16:creationId xmlns:a16="http://schemas.microsoft.com/office/drawing/2014/main" id="{AD66A87F-9FF0-0046-9243-361099C1FEDF}"/>
              </a:ext>
            </a:extLst>
          </p:cNvPr>
          <p:cNvSpPr txBox="1">
            <a:spLocks/>
          </p:cNvSpPr>
          <p:nvPr/>
        </p:nvSpPr>
        <p:spPr>
          <a:xfrm>
            <a:off x="477980" y="623251"/>
            <a:ext cx="5942809" cy="457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4200"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  <a:ea typeface="Helvetica Neue"/>
                <a:cs typeface="Helvetica Neue"/>
                <a:sym typeface="Helvetica Neue"/>
              </a:rPr>
              <a:t>Template for CISO’s Presentation on SEC Cybersecurity Rule</a:t>
            </a:r>
          </a:p>
          <a:p>
            <a:pPr>
              <a:buSzPts val="4200"/>
            </a:pPr>
            <a:r>
              <a:rPr lang="en-US" sz="3000" dirty="0">
                <a:solidFill>
                  <a:schemeClr val="accent1"/>
                </a:solidFill>
                <a:latin typeface="Public Sans" pitchFamily="2" charset="77"/>
                <a:ea typeface="Helvetica Neue"/>
                <a:cs typeface="Helvetica Neue"/>
                <a:sym typeface="Helvetica Neue"/>
              </a:rPr>
              <a:t> </a:t>
            </a:r>
          </a:p>
          <a:p>
            <a:pPr>
              <a:buSzPts val="4200"/>
            </a:pPr>
            <a:br>
              <a:rPr lang="en-US" sz="2400" b="0" dirty="0">
                <a:latin typeface="Public Sans Light" pitchFamily="2" charset="77"/>
                <a:ea typeface="Helvetica Neue"/>
                <a:cs typeface="Helvetica Neue"/>
              </a:rPr>
            </a:br>
            <a:r>
              <a:rPr lang="en-US" sz="2400" b="0" dirty="0">
                <a:solidFill>
                  <a:schemeClr val="tx1"/>
                </a:solidFill>
                <a:latin typeface="Public Sans Light"/>
                <a:ea typeface="Helvetica Neue"/>
                <a:cs typeface="Helvetica Neue"/>
                <a:sym typeface="Helvetica Neue"/>
              </a:rPr>
              <a:t>To CEOs &amp; Board of Directors</a:t>
            </a:r>
            <a:endParaRPr lang="en-MX" sz="2400" b="0" dirty="0">
              <a:solidFill>
                <a:schemeClr val="tx1"/>
              </a:solidFill>
              <a:latin typeface="Public Sans Ligh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32F61-B62E-E546-A9BC-08537CC19FBC}"/>
              </a:ext>
            </a:extLst>
          </p:cNvPr>
          <p:cNvCxnSpPr>
            <a:cxnSpLocks/>
          </p:cNvCxnSpPr>
          <p:nvPr/>
        </p:nvCxnSpPr>
        <p:spPr>
          <a:xfrm>
            <a:off x="477981" y="4607538"/>
            <a:ext cx="55451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1D29256-AA00-F94B-97A4-FE4995C0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120" y="6557968"/>
            <a:ext cx="229356" cy="2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5;p11">
            <a:extLst>
              <a:ext uri="{FF2B5EF4-FFF2-40B4-BE49-F238E27FC236}">
                <a16:creationId xmlns:a16="http://schemas.microsoft.com/office/drawing/2014/main" id="{B7EE0D6A-27F1-194A-AF7C-7E01BB37D5B7}"/>
              </a:ext>
            </a:extLst>
          </p:cNvPr>
          <p:cNvSpPr/>
          <p:nvPr/>
        </p:nvSpPr>
        <p:spPr>
          <a:xfrm>
            <a:off x="674710" y="1709008"/>
            <a:ext cx="10993354" cy="34768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46;p11">
            <a:extLst>
              <a:ext uri="{FF2B5EF4-FFF2-40B4-BE49-F238E27FC236}">
                <a16:creationId xmlns:a16="http://schemas.microsoft.com/office/drawing/2014/main" id="{EC86FF1A-0030-CC48-B7F6-AA2927CE75F4}"/>
              </a:ext>
            </a:extLst>
          </p:cNvPr>
          <p:cNvSpPr txBox="1"/>
          <p:nvPr/>
        </p:nvSpPr>
        <p:spPr>
          <a:xfrm>
            <a:off x="1385404" y="4416746"/>
            <a:ext cx="23681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73B4C"/>
                </a:solidFill>
              </a:rPr>
              <a:t>I</a:t>
            </a:r>
            <a:r>
              <a:rPr lang="en-US" sz="10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nventory of assets, apps and users with cybersecurity, IT and business context combined from all </a:t>
            </a:r>
            <a:r>
              <a:rPr lang="en-US" sz="1000" dirty="0">
                <a:solidFill>
                  <a:srgbClr val="073B4C"/>
                </a:solidFill>
              </a:rPr>
              <a:t>our tools</a:t>
            </a:r>
            <a:endParaRPr dirty="0">
              <a:solidFill>
                <a:srgbClr val="073B4C"/>
              </a:solidFill>
            </a:endParaRPr>
          </a:p>
        </p:txBody>
      </p:sp>
      <p:cxnSp>
        <p:nvCxnSpPr>
          <p:cNvPr id="6" name="Google Shape;447;p11">
            <a:extLst>
              <a:ext uri="{FF2B5EF4-FFF2-40B4-BE49-F238E27FC236}">
                <a16:creationId xmlns:a16="http://schemas.microsoft.com/office/drawing/2014/main" id="{CD19AC01-3642-CB46-B0B5-668B7FD0746B}"/>
              </a:ext>
            </a:extLst>
          </p:cNvPr>
          <p:cNvCxnSpPr>
            <a:cxnSpLocks/>
          </p:cNvCxnSpPr>
          <p:nvPr/>
        </p:nvCxnSpPr>
        <p:spPr>
          <a:xfrm>
            <a:off x="4226445" y="2580640"/>
            <a:ext cx="0" cy="2492056"/>
          </a:xfrm>
          <a:prstGeom prst="straightConnector1">
            <a:avLst/>
          </a:prstGeom>
          <a:noFill/>
          <a:ln w="9525" cap="flat" cmpd="sng">
            <a:solidFill>
              <a:srgbClr val="118AB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448;p11">
            <a:extLst>
              <a:ext uri="{FF2B5EF4-FFF2-40B4-BE49-F238E27FC236}">
                <a16:creationId xmlns:a16="http://schemas.microsoft.com/office/drawing/2014/main" id="{AC291F54-B504-E045-A7E1-ED6EB9B76AE8}"/>
              </a:ext>
            </a:extLst>
          </p:cNvPr>
          <p:cNvCxnSpPr>
            <a:cxnSpLocks/>
          </p:cNvCxnSpPr>
          <p:nvPr/>
        </p:nvCxnSpPr>
        <p:spPr>
          <a:xfrm flipH="1">
            <a:off x="7044065" y="2580640"/>
            <a:ext cx="22336" cy="2492056"/>
          </a:xfrm>
          <a:prstGeom prst="straightConnector1">
            <a:avLst/>
          </a:prstGeom>
          <a:noFill/>
          <a:ln w="9525" cap="flat" cmpd="sng">
            <a:solidFill>
              <a:srgbClr val="118AB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" name="Google Shape;449;p11">
            <a:extLst>
              <a:ext uri="{FF2B5EF4-FFF2-40B4-BE49-F238E27FC236}">
                <a16:creationId xmlns:a16="http://schemas.microsoft.com/office/drawing/2014/main" id="{1B8AEFFD-607C-CC42-8E56-CAC98E54191B}"/>
              </a:ext>
            </a:extLst>
          </p:cNvPr>
          <p:cNvSpPr txBox="1"/>
          <p:nvPr/>
        </p:nvSpPr>
        <p:spPr>
          <a:xfrm>
            <a:off x="4437960" y="4416728"/>
            <a:ext cx="2394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73B4C"/>
                </a:solidFill>
              </a:rPr>
              <a:t>Includes </a:t>
            </a:r>
            <a:r>
              <a:rPr lang="en-US" sz="10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vulnerabilities, threats, exposure, security controls and business impact</a:t>
            </a:r>
            <a:r>
              <a:rPr lang="en-US" sz="700" dirty="0">
                <a:solidFill>
                  <a:srgbClr val="073B4C"/>
                </a:solidFill>
              </a:rPr>
              <a:t> </a:t>
            </a:r>
            <a:endParaRPr dirty="0">
              <a:solidFill>
                <a:srgbClr val="073B4C"/>
              </a:solidFill>
            </a:endParaRPr>
          </a:p>
        </p:txBody>
      </p:sp>
      <p:cxnSp>
        <p:nvCxnSpPr>
          <p:cNvPr id="9" name="Google Shape;450;p11">
            <a:extLst>
              <a:ext uri="{FF2B5EF4-FFF2-40B4-BE49-F238E27FC236}">
                <a16:creationId xmlns:a16="http://schemas.microsoft.com/office/drawing/2014/main" id="{54830ABE-5110-E641-8480-D82546CA9C0B}"/>
              </a:ext>
            </a:extLst>
          </p:cNvPr>
          <p:cNvCxnSpPr>
            <a:cxnSpLocks/>
          </p:cNvCxnSpPr>
          <p:nvPr/>
        </p:nvCxnSpPr>
        <p:spPr>
          <a:xfrm>
            <a:off x="9892520" y="2580640"/>
            <a:ext cx="41829" cy="2897297"/>
          </a:xfrm>
          <a:prstGeom prst="straightConnector1">
            <a:avLst/>
          </a:prstGeom>
          <a:noFill/>
          <a:ln w="9525" cap="flat" cmpd="sng">
            <a:solidFill>
              <a:srgbClr val="118AB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" name="Google Shape;456;p11">
            <a:extLst>
              <a:ext uri="{FF2B5EF4-FFF2-40B4-BE49-F238E27FC236}">
                <a16:creationId xmlns:a16="http://schemas.microsoft.com/office/drawing/2014/main" id="{7D6C9D57-E3E3-244A-BC55-1CD2F9BAAF0A}"/>
              </a:ext>
            </a:extLst>
          </p:cNvPr>
          <p:cNvSpPr txBox="1"/>
          <p:nvPr/>
        </p:nvSpPr>
        <p:spPr>
          <a:xfrm>
            <a:off x="1455622" y="3150788"/>
            <a:ext cx="23681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73B4C"/>
                </a:solidFill>
                <a:latin typeface="+mj-lt"/>
                <a:ea typeface="Arial"/>
                <a:cs typeface="Arial"/>
                <a:sym typeface="Arial"/>
              </a:rPr>
              <a:t>Accurate</a:t>
            </a:r>
            <a:br>
              <a:rPr lang="en-US" sz="2000" b="1" dirty="0">
                <a:solidFill>
                  <a:srgbClr val="073B4C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2000" b="1" dirty="0">
                <a:solidFill>
                  <a:srgbClr val="073B4C"/>
                </a:solidFill>
                <a:latin typeface="+mj-lt"/>
                <a:ea typeface="Arial"/>
                <a:cs typeface="Arial"/>
                <a:sym typeface="Arial"/>
              </a:rPr>
              <a:t>Asset Visibility</a:t>
            </a:r>
            <a:endParaRPr sz="2000" dirty="0">
              <a:solidFill>
                <a:srgbClr val="073B4C"/>
              </a:solidFill>
              <a:latin typeface="+mj-lt"/>
            </a:endParaRPr>
          </a:p>
        </p:txBody>
      </p:sp>
      <p:sp>
        <p:nvSpPr>
          <p:cNvPr id="16" name="Google Shape;457;p11">
            <a:extLst>
              <a:ext uri="{FF2B5EF4-FFF2-40B4-BE49-F238E27FC236}">
                <a16:creationId xmlns:a16="http://schemas.microsoft.com/office/drawing/2014/main" id="{CFB4AC20-053B-5048-9323-1E0378735F99}"/>
              </a:ext>
            </a:extLst>
          </p:cNvPr>
          <p:cNvSpPr txBox="1"/>
          <p:nvPr/>
        </p:nvSpPr>
        <p:spPr>
          <a:xfrm>
            <a:off x="4472585" y="3150788"/>
            <a:ext cx="23681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Data-driven Cyber Risk Model</a:t>
            </a:r>
            <a:endParaRPr sz="2000" dirty="0">
              <a:solidFill>
                <a:srgbClr val="073B4C"/>
              </a:solidFill>
            </a:endParaRPr>
          </a:p>
        </p:txBody>
      </p:sp>
      <p:sp>
        <p:nvSpPr>
          <p:cNvPr id="18" name="Google Shape;459;p11">
            <a:extLst>
              <a:ext uri="{FF2B5EF4-FFF2-40B4-BE49-F238E27FC236}">
                <a16:creationId xmlns:a16="http://schemas.microsoft.com/office/drawing/2014/main" id="{B0B43F5C-07C9-884E-A96F-C74B1AF575B0}"/>
              </a:ext>
            </a:extLst>
          </p:cNvPr>
          <p:cNvSpPr txBox="1"/>
          <p:nvPr/>
        </p:nvSpPr>
        <p:spPr>
          <a:xfrm>
            <a:off x="7026662" y="3289247"/>
            <a:ext cx="30297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73B4C"/>
                </a:solidFill>
              </a:rPr>
              <a:t>Executive</a:t>
            </a:r>
            <a:r>
              <a:rPr lang="en-US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/BOD </a:t>
            </a:r>
            <a:r>
              <a:rPr lang="en-US" b="1" dirty="0">
                <a:solidFill>
                  <a:srgbClr val="073B4C"/>
                </a:solidFill>
              </a:rPr>
              <a:t>reporting</a:t>
            </a:r>
            <a:endParaRPr dirty="0">
              <a:solidFill>
                <a:srgbClr val="073B4C"/>
              </a:solidFill>
            </a:endParaRPr>
          </a:p>
        </p:txBody>
      </p:sp>
      <p:cxnSp>
        <p:nvCxnSpPr>
          <p:cNvPr id="19" name="Google Shape;460;p11">
            <a:extLst>
              <a:ext uri="{FF2B5EF4-FFF2-40B4-BE49-F238E27FC236}">
                <a16:creationId xmlns:a16="http://schemas.microsoft.com/office/drawing/2014/main" id="{20B0B9C9-79DA-4945-A35A-D7D081E56AEF}"/>
              </a:ext>
            </a:extLst>
          </p:cNvPr>
          <p:cNvCxnSpPr>
            <a:cxnSpLocks/>
          </p:cNvCxnSpPr>
          <p:nvPr/>
        </p:nvCxnSpPr>
        <p:spPr>
          <a:xfrm>
            <a:off x="674710" y="2580640"/>
            <a:ext cx="0" cy="2492011"/>
          </a:xfrm>
          <a:prstGeom prst="straightConnector1">
            <a:avLst/>
          </a:prstGeom>
          <a:noFill/>
          <a:ln w="9525" cap="flat" cmpd="sng">
            <a:solidFill>
              <a:srgbClr val="118AB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0" name="Google Shape;461;p11">
            <a:extLst>
              <a:ext uri="{FF2B5EF4-FFF2-40B4-BE49-F238E27FC236}">
                <a16:creationId xmlns:a16="http://schemas.microsoft.com/office/drawing/2014/main" id="{900D07C8-1AB4-994D-89C4-3A51C2D00CA4}"/>
              </a:ext>
            </a:extLst>
          </p:cNvPr>
          <p:cNvSpPr/>
          <p:nvPr/>
        </p:nvSpPr>
        <p:spPr>
          <a:xfrm>
            <a:off x="263230" y="3035951"/>
            <a:ext cx="822960" cy="822960"/>
          </a:xfrm>
          <a:prstGeom prst="ellipse">
            <a:avLst/>
          </a:prstGeom>
          <a:solidFill>
            <a:srgbClr val="073B4C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</a:t>
            </a:r>
            <a:endParaRPr dirty="0"/>
          </a:p>
        </p:txBody>
      </p:sp>
      <p:sp>
        <p:nvSpPr>
          <p:cNvPr id="21" name="Google Shape;462;p11">
            <a:extLst>
              <a:ext uri="{FF2B5EF4-FFF2-40B4-BE49-F238E27FC236}">
                <a16:creationId xmlns:a16="http://schemas.microsoft.com/office/drawing/2014/main" id="{F665C114-9B7A-274F-8DAA-656CCCBF1447}"/>
              </a:ext>
            </a:extLst>
          </p:cNvPr>
          <p:cNvSpPr txBox="1"/>
          <p:nvPr/>
        </p:nvSpPr>
        <p:spPr>
          <a:xfrm>
            <a:off x="7025974" y="2768405"/>
            <a:ext cx="30297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Materiality for SEC </a:t>
            </a:r>
            <a:r>
              <a:rPr lang="en-US" b="1" dirty="0">
                <a:solidFill>
                  <a:srgbClr val="073B4C"/>
                </a:solidFill>
              </a:rPr>
              <a:t>reporting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5F302-9126-5B43-AED4-2DFA84D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73B4C"/>
                </a:solidFill>
                <a:latin typeface="+mj-lt"/>
              </a:rPr>
              <a:t>Our journey begins with asset visibility </a:t>
            </a:r>
            <a:endParaRPr lang="en-MX" dirty="0">
              <a:solidFill>
                <a:srgbClr val="073B4C"/>
              </a:solidFill>
            </a:endParaRPr>
          </a:p>
        </p:txBody>
      </p:sp>
      <p:sp>
        <p:nvSpPr>
          <p:cNvPr id="2" name="Google Shape;459;p11">
            <a:extLst>
              <a:ext uri="{FF2B5EF4-FFF2-40B4-BE49-F238E27FC236}">
                <a16:creationId xmlns:a16="http://schemas.microsoft.com/office/drawing/2014/main" id="{1E7068B8-B078-F377-7F1A-28ECEC10F34D}"/>
              </a:ext>
            </a:extLst>
          </p:cNvPr>
          <p:cNvSpPr txBox="1"/>
          <p:nvPr/>
        </p:nvSpPr>
        <p:spPr>
          <a:xfrm>
            <a:off x="6985630" y="3828507"/>
            <a:ext cx="30297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73B4C"/>
                </a:solidFill>
              </a:rPr>
              <a:t>Cyber risk insurance/reporting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1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If you found these slides helpful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  <p:sp>
        <p:nvSpPr>
          <p:cNvPr id="288" name="Google Shape;288;g24c1c1f0146_0_182"/>
          <p:cNvSpPr txBox="1">
            <a:spLocks noGrp="1"/>
          </p:cNvSpPr>
          <p:nvPr>
            <p:ph type="body" idx="1"/>
          </p:nvPr>
        </p:nvSpPr>
        <p:spPr>
          <a:xfrm>
            <a:off x="430694" y="1689651"/>
            <a:ext cx="7021140" cy="407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>
                <a:latin typeface="Public Sans" pitchFamily="2" charset="77"/>
                <a:ea typeface="PT Sans"/>
                <a:cs typeface="PT Sans"/>
                <a:sym typeface="PT Sans"/>
              </a:rPr>
              <a:t>Balbix</a:t>
            </a:r>
            <a:r>
              <a:rPr lang="en-US" sz="2000" dirty="0">
                <a:latin typeface="Public Sans" pitchFamily="2" charset="77"/>
                <a:ea typeface="PT Sans"/>
                <a:cs typeface="PT Sans"/>
                <a:sym typeface="PT Sans"/>
              </a:rPr>
              <a:t> can help you determine materiality and comply with SEC cybersecurity rule. </a:t>
            </a: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000" dirty="0">
              <a:latin typeface="Public Sans" pitchFamily="2" charset="77"/>
              <a:ea typeface="PT Sans"/>
              <a:cs typeface="PT Sans"/>
              <a:sym typeface="PT Sans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Public Sans" pitchFamily="2" charset="77"/>
                <a:ea typeface="PT Sans"/>
                <a:cs typeface="PT Sans"/>
                <a:sym typeface="PT Sans"/>
              </a:rPr>
              <a:t>Balbix will help you provide visibility into your all your assets and </a:t>
            </a:r>
            <a:r>
              <a:rPr lang="en-US" sz="2000" u="sng" dirty="0">
                <a:solidFill>
                  <a:schemeClr val="accent1"/>
                </a:solidFill>
                <a:latin typeface="Public Sans" pitchFamily="2" charset="77"/>
                <a:ea typeface="PT Sans"/>
                <a:cs typeface="PT Sans"/>
                <a:sym typeface="PT Sans"/>
              </a:rPr>
              <a:t>automate</a:t>
            </a:r>
            <a:r>
              <a:rPr lang="en-US" sz="2000" dirty="0">
                <a:latin typeface="Public Sans" pitchFamily="2" charset="77"/>
                <a:ea typeface="PT Sans"/>
                <a:cs typeface="PT Sans"/>
                <a:sym typeface="PT Sans"/>
              </a:rPr>
              <a:t> critical elements of your cybersecurity program and quantify changes in risk as you improve your cybersecurity posture. The next few slides has some additional examples. </a:t>
            </a:r>
            <a:endParaRPr lang="en-US" sz="2000" dirty="0">
              <a:latin typeface="Public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074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6AFCF64D-90FA-C048-B1F6-530BA082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53" y="1673860"/>
            <a:ext cx="3048000" cy="3710940"/>
          </a:xfrm>
          <a:prstGeom prst="rect">
            <a:avLst/>
          </a:prstGeom>
          <a:effectLst>
            <a:outerShdw blurRad="179778" sx="100152" sy="100152" algn="ctr" rotWithShape="0">
              <a:prstClr val="black">
                <a:alpha val="20140"/>
              </a:prstClr>
            </a:outerShdw>
          </a:effec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1174AFF-9876-3947-81D6-F65A9B14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873" y="1673860"/>
            <a:ext cx="3048000" cy="3710940"/>
          </a:xfrm>
          <a:prstGeom prst="rect">
            <a:avLst/>
          </a:prstGeom>
          <a:effectLst>
            <a:outerShdw blurRad="179778" sx="100152" sy="100152" algn="ctr" rotWithShape="0">
              <a:prstClr val="black">
                <a:alpha val="20140"/>
              </a:prstClr>
            </a:outerShdw>
          </a:effectLst>
        </p:spPr>
      </p:pic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How Balbix can help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77E327-A8E9-8045-8494-F2A3A7ECEB21}"/>
              </a:ext>
            </a:extLst>
          </p:cNvPr>
          <p:cNvSpPr txBox="1"/>
          <p:nvPr/>
        </p:nvSpPr>
        <p:spPr>
          <a:xfrm>
            <a:off x="4989775" y="3166000"/>
            <a:ext cx="2438400" cy="12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Balbix can help you to quantify and </a:t>
            </a:r>
            <a:r>
              <a:rPr lang="en-US" sz="1200" b="1" dirty="0">
                <a:solidFill>
                  <a:schemeClr val="dk1"/>
                </a:solidFill>
                <a:latin typeface="Public Sans" pitchFamily="2" charset="77"/>
              </a:rPr>
              <a:t>manage material cyber risks </a:t>
            </a: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down to acceptable levels with a </a:t>
            </a: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data-driven</a:t>
            </a: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 model that be </a:t>
            </a: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trace</a:t>
            </a: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d to specific assets</a:t>
            </a:r>
            <a:endParaRPr lang="en-US" sz="1200" u="none" strike="noStrike" cap="none" dirty="0">
              <a:solidFill>
                <a:srgbClr val="000000"/>
              </a:solidFill>
              <a:latin typeface="Public Sans" pitchFamily="2" charset="77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F7D884-77A0-2E49-A3DE-04E1746BFF90}"/>
              </a:ext>
            </a:extLst>
          </p:cNvPr>
          <p:cNvSpPr/>
          <p:nvPr/>
        </p:nvSpPr>
        <p:spPr>
          <a:xfrm>
            <a:off x="4666750" y="2130318"/>
            <a:ext cx="3047999" cy="563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B3B504-B9BE-4647-BA1E-714936B2F1A3}"/>
              </a:ext>
            </a:extLst>
          </p:cNvPr>
          <p:cNvSpPr txBox="1"/>
          <p:nvPr/>
        </p:nvSpPr>
        <p:spPr>
          <a:xfrm>
            <a:off x="4393278" y="2255798"/>
            <a:ext cx="3408654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  <a:latin typeface="Public Sans Light"/>
              </a:rPr>
              <a:t>Cyber</a:t>
            </a:r>
            <a:r>
              <a:rPr lang="en-US" sz="1600" u="none" strike="noStrike" cap="none" dirty="0">
                <a:solidFill>
                  <a:schemeClr val="tx1"/>
                </a:solidFill>
                <a:latin typeface="Public Sans Light"/>
                <a:sym typeface="Arial"/>
              </a:rPr>
              <a:t> risk management</a:t>
            </a:r>
            <a:endParaRPr lang="en-US" sz="1600" u="none" strike="noStrike" cap="none" dirty="0">
              <a:solidFill>
                <a:schemeClr val="tx1"/>
              </a:solidFill>
              <a:latin typeface="Public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F20536-AA7A-AF44-A653-E1F43741880F}"/>
              </a:ext>
            </a:extLst>
          </p:cNvPr>
          <p:cNvSpPr txBox="1"/>
          <p:nvPr/>
        </p:nvSpPr>
        <p:spPr>
          <a:xfrm>
            <a:off x="8607618" y="3166000"/>
            <a:ext cx="2438400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Balbix enables you to unify cyber governance, operational cybersecurity, and compliance to enable better management of </a:t>
            </a:r>
            <a:r>
              <a:rPr lang="en-US" sz="1200" b="1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material cyber risks in a single platform</a:t>
            </a:r>
            <a:endParaRPr lang="en-US" sz="1200" b="1" u="none" strike="noStrike" cap="none" dirty="0">
              <a:solidFill>
                <a:srgbClr val="000000"/>
              </a:solidFill>
              <a:latin typeface="Public Sans" pitchFamily="2" charset="77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797428-74E1-D14C-A277-0323526569EE}"/>
              </a:ext>
            </a:extLst>
          </p:cNvPr>
          <p:cNvSpPr/>
          <p:nvPr/>
        </p:nvSpPr>
        <p:spPr>
          <a:xfrm>
            <a:off x="8293869" y="2125030"/>
            <a:ext cx="3048000" cy="56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300535-4717-D14D-BC3E-3BBB73846B1F}"/>
              </a:ext>
            </a:extLst>
          </p:cNvPr>
          <p:cNvSpPr txBox="1"/>
          <p:nvPr/>
        </p:nvSpPr>
        <p:spPr>
          <a:xfrm>
            <a:off x="8305593" y="2267521"/>
            <a:ext cx="3048004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Public Sans Light"/>
              </a:rPr>
              <a:t>Governance and compliance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36220B2-C8DD-754C-999D-8053FB0A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93" y="1673860"/>
            <a:ext cx="3048000" cy="3710940"/>
          </a:xfrm>
          <a:prstGeom prst="rect">
            <a:avLst/>
          </a:prstGeom>
          <a:effectLst>
            <a:outerShdw blurRad="179778" sx="100152" sy="100152" algn="ctr" rotWithShape="0">
              <a:prstClr val="black">
                <a:alpha val="20140"/>
              </a:prstClr>
            </a:outerShdw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81ED5DC-8E8B-9F4B-BD72-2D3822A041D1}"/>
              </a:ext>
            </a:extLst>
          </p:cNvPr>
          <p:cNvSpPr txBox="1"/>
          <p:nvPr/>
        </p:nvSpPr>
        <p:spPr>
          <a:xfrm>
            <a:off x="1298713" y="3166000"/>
            <a:ext cx="2438400" cy="1916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Balbix can help you determine </a:t>
            </a:r>
            <a:r>
              <a:rPr lang="en-US" sz="1200" b="1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whether an incident, application, asset, threat or vulnerability is material, </a:t>
            </a: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by analyzing all data </a:t>
            </a: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from IT, security, and business</a:t>
            </a:r>
            <a:r>
              <a:rPr lang="en-US" sz="1200" u="none" strike="noStrike" cap="none" dirty="0">
                <a:solidFill>
                  <a:schemeClr val="dk1"/>
                </a:solidFill>
                <a:latin typeface="Public Sans" pitchFamily="2" charset="77"/>
                <a:sym typeface="Arial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tools and identifying if they pose material risk to the organization</a:t>
            </a:r>
            <a:endParaRPr lang="en-US" sz="1200" u="none" strike="noStrike" cap="none" dirty="0">
              <a:solidFill>
                <a:srgbClr val="000000"/>
              </a:solidFill>
              <a:latin typeface="Public Sans" pitchFamily="2" charset="77"/>
              <a:sym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FEC579F-B1AC-A14F-8807-4AC86828B972}"/>
              </a:ext>
            </a:extLst>
          </p:cNvPr>
          <p:cNvSpPr/>
          <p:nvPr/>
        </p:nvSpPr>
        <p:spPr>
          <a:xfrm>
            <a:off x="998992" y="2130319"/>
            <a:ext cx="3047999" cy="563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A945B6-BD33-554E-A3D5-37BB92D71A77}"/>
              </a:ext>
            </a:extLst>
          </p:cNvPr>
          <p:cNvSpPr txBox="1"/>
          <p:nvPr/>
        </p:nvSpPr>
        <p:spPr>
          <a:xfrm>
            <a:off x="859489" y="2226490"/>
            <a:ext cx="324494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600" u="none" strike="noStrike" cap="none" dirty="0">
                <a:solidFill>
                  <a:schemeClr val="tx1"/>
                </a:solidFill>
                <a:latin typeface="Public Sans Light"/>
                <a:sym typeface="Arial"/>
              </a:rPr>
              <a:t>Materiality determination</a:t>
            </a:r>
            <a:endParaRPr lang="en-US" sz="1600" u="none" strike="noStrike" cap="none" dirty="0">
              <a:solidFill>
                <a:schemeClr val="tx1"/>
              </a:solidFill>
              <a:latin typeface="Public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729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96;p12">
            <a:extLst>
              <a:ext uri="{FF2B5EF4-FFF2-40B4-BE49-F238E27FC236}">
                <a16:creationId xmlns:a16="http://schemas.microsoft.com/office/drawing/2014/main" id="{07F7ABED-297A-564D-A99B-1D91801DF401}"/>
              </a:ext>
            </a:extLst>
          </p:cNvPr>
          <p:cNvGrpSpPr/>
          <p:nvPr/>
        </p:nvGrpSpPr>
        <p:grpSpPr>
          <a:xfrm>
            <a:off x="530430" y="1042918"/>
            <a:ext cx="11175998" cy="5464896"/>
            <a:chOff x="530430" y="1162093"/>
            <a:chExt cx="11175998" cy="5464896"/>
          </a:xfrm>
        </p:grpSpPr>
        <p:pic>
          <p:nvPicPr>
            <p:cNvPr id="11" name="Google Shape;497;p12" descr="A graph with blue bars&#10;&#10;Description automatically generated">
              <a:extLst>
                <a:ext uri="{FF2B5EF4-FFF2-40B4-BE49-F238E27FC236}">
                  <a16:creationId xmlns:a16="http://schemas.microsoft.com/office/drawing/2014/main" id="{91FFB6F9-9B0C-FA46-A705-1F60083C12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430" y="4214949"/>
              <a:ext cx="2835227" cy="2360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98;p12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02E1354C-A1A5-5541-BF12-1CA0CFBF195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65656" y="4231261"/>
              <a:ext cx="2452770" cy="23957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499;p12">
              <a:extLst>
                <a:ext uri="{FF2B5EF4-FFF2-40B4-BE49-F238E27FC236}">
                  <a16:creationId xmlns:a16="http://schemas.microsoft.com/office/drawing/2014/main" id="{D438C092-30A1-2143-9CBE-C80FA3A207AA}"/>
                </a:ext>
              </a:extLst>
            </p:cNvPr>
            <p:cNvGrpSpPr/>
            <p:nvPr/>
          </p:nvGrpSpPr>
          <p:grpSpPr>
            <a:xfrm>
              <a:off x="530430" y="2301284"/>
              <a:ext cx="11116634" cy="1958629"/>
              <a:chOff x="652951" y="1998949"/>
              <a:chExt cx="11116634" cy="1958629"/>
            </a:xfrm>
          </p:grpSpPr>
          <p:sp>
            <p:nvSpPr>
              <p:cNvPr id="26" name="Google Shape;500;p12">
                <a:extLst>
                  <a:ext uri="{FF2B5EF4-FFF2-40B4-BE49-F238E27FC236}">
                    <a16:creationId xmlns:a16="http://schemas.microsoft.com/office/drawing/2014/main" id="{00D41E06-C5A4-6B49-922E-AC4BDFBFE35E}"/>
                  </a:ext>
                </a:extLst>
              </p:cNvPr>
              <p:cNvSpPr/>
              <p:nvPr/>
            </p:nvSpPr>
            <p:spPr>
              <a:xfrm>
                <a:off x="7995027" y="2088442"/>
                <a:ext cx="3774558" cy="1747204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59595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127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" name="Google Shape;501;p12" descr="A screenshot of a graph&#10;&#10;Description automatically generated">
                <a:extLst>
                  <a:ext uri="{FF2B5EF4-FFF2-40B4-BE49-F238E27FC236}">
                    <a16:creationId xmlns:a16="http://schemas.microsoft.com/office/drawing/2014/main" id="{95B24FC8-53E6-A04E-801B-02AF1DEFDFF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26501"/>
              <a:stretch/>
            </p:blipFill>
            <p:spPr>
              <a:xfrm>
                <a:off x="652951" y="1998949"/>
                <a:ext cx="7168574" cy="19586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502;p12" descr="A diagram of a state&#10;&#10;Description automatically generated">
                <a:extLst>
                  <a:ext uri="{FF2B5EF4-FFF2-40B4-BE49-F238E27FC236}">
                    <a16:creationId xmlns:a16="http://schemas.microsoft.com/office/drawing/2014/main" id="{24B10350-BF45-2B4A-9081-6CC82B1E6D7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89358" y="2725812"/>
                <a:ext cx="3249691" cy="6936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Google Shape;503;p12">
                <a:extLst>
                  <a:ext uri="{FF2B5EF4-FFF2-40B4-BE49-F238E27FC236}">
                    <a16:creationId xmlns:a16="http://schemas.microsoft.com/office/drawing/2014/main" id="{5AE331A6-EE5D-DB42-ADC0-EF4847695C91}"/>
                  </a:ext>
                </a:extLst>
              </p:cNvPr>
              <p:cNvSpPr txBox="1"/>
              <p:nvPr/>
            </p:nvSpPr>
            <p:spPr>
              <a:xfrm>
                <a:off x="8006313" y="2162873"/>
                <a:ext cx="633507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Maturity</a:t>
                </a:r>
                <a:endParaRPr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" name="Google Shape;504;p12" descr="A green and red circle with numbers and a number&#10;&#10;Description automatically generated">
              <a:extLst>
                <a:ext uri="{FF2B5EF4-FFF2-40B4-BE49-F238E27FC236}">
                  <a16:creationId xmlns:a16="http://schemas.microsoft.com/office/drawing/2014/main" id="{EA3ADF7F-9BA0-2C41-973A-C46F6F5C871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66241" y="4334344"/>
              <a:ext cx="2737399" cy="21621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" name="Google Shape;505;p12" descr="A screenshot of a graph&#10;&#10;Description automatically generated">
              <a:extLst>
                <a:ext uri="{FF2B5EF4-FFF2-40B4-BE49-F238E27FC236}">
                  <a16:creationId xmlns:a16="http://schemas.microsoft.com/office/drawing/2014/main" id="{0A328EEE-5C67-4944-9DA8-69A14465C06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74407"/>
            <a:stretch/>
          </p:blipFill>
          <p:spPr>
            <a:xfrm>
              <a:off x="530430" y="1162093"/>
              <a:ext cx="9322416" cy="886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506;p12" descr="A screenshot of a screen&#10;&#10;Description automatically generated">
              <a:extLst>
                <a:ext uri="{FF2B5EF4-FFF2-40B4-BE49-F238E27FC236}">
                  <a16:creationId xmlns:a16="http://schemas.microsoft.com/office/drawing/2014/main" id="{73E351D9-F90A-8A44-B22B-D9B3FEA371F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1173" y="4334344"/>
              <a:ext cx="2835716" cy="21621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9" name="Google Shape;507;p12">
              <a:extLst>
                <a:ext uri="{FF2B5EF4-FFF2-40B4-BE49-F238E27FC236}">
                  <a16:creationId xmlns:a16="http://schemas.microsoft.com/office/drawing/2014/main" id="{C6754614-DE48-5B4D-A0FD-FD3F65F73119}"/>
                </a:ext>
              </a:extLst>
            </p:cNvPr>
            <p:cNvCxnSpPr/>
            <p:nvPr/>
          </p:nvCxnSpPr>
          <p:spPr>
            <a:xfrm>
              <a:off x="642188" y="2301284"/>
              <a:ext cx="1106424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508;p12">
              <a:extLst>
                <a:ext uri="{FF2B5EF4-FFF2-40B4-BE49-F238E27FC236}">
                  <a16:creationId xmlns:a16="http://schemas.microsoft.com/office/drawing/2014/main" id="{BB53A415-3649-2B4E-AB41-56AEEBA34482}"/>
                </a:ext>
              </a:extLst>
            </p:cNvPr>
            <p:cNvSpPr txBox="1"/>
            <p:nvPr/>
          </p:nvSpPr>
          <p:spPr>
            <a:xfrm>
              <a:off x="569792" y="1994878"/>
              <a:ext cx="15392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Executive Risk View</a:t>
              </a:r>
              <a:endParaRPr/>
            </a:p>
          </p:txBody>
        </p:sp>
        <p:sp>
          <p:nvSpPr>
            <p:cNvPr id="21" name="Google Shape;509;p12">
              <a:extLst>
                <a:ext uri="{FF2B5EF4-FFF2-40B4-BE49-F238E27FC236}">
                  <a16:creationId xmlns:a16="http://schemas.microsoft.com/office/drawing/2014/main" id="{722850E5-0B48-A54B-B603-CF83110A90E4}"/>
                </a:ext>
              </a:extLst>
            </p:cNvPr>
            <p:cNvSpPr txBox="1"/>
            <p:nvPr/>
          </p:nvSpPr>
          <p:spPr>
            <a:xfrm>
              <a:off x="2165661" y="1994878"/>
              <a:ext cx="20810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Operational Risk Dashboard</a:t>
              </a:r>
              <a:endParaRPr/>
            </a:p>
          </p:txBody>
        </p:sp>
        <p:sp>
          <p:nvSpPr>
            <p:cNvPr id="22" name="Google Shape;510;p12">
              <a:extLst>
                <a:ext uri="{FF2B5EF4-FFF2-40B4-BE49-F238E27FC236}">
                  <a16:creationId xmlns:a16="http://schemas.microsoft.com/office/drawing/2014/main" id="{3025F998-3A85-6E44-96B7-CAB09C0D3DB0}"/>
                </a:ext>
              </a:extLst>
            </p:cNvPr>
            <p:cNvSpPr txBox="1"/>
            <p:nvPr/>
          </p:nvSpPr>
          <p:spPr>
            <a:xfrm>
              <a:off x="4303345" y="1994878"/>
              <a:ext cx="12811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Asset Inventory </a:t>
              </a:r>
              <a:endParaRPr/>
            </a:p>
          </p:txBody>
        </p:sp>
        <p:sp>
          <p:nvSpPr>
            <p:cNvPr id="23" name="Google Shape;511;p12">
              <a:extLst>
                <a:ext uri="{FF2B5EF4-FFF2-40B4-BE49-F238E27FC236}">
                  <a16:creationId xmlns:a16="http://schemas.microsoft.com/office/drawing/2014/main" id="{4865C2D3-FFA3-EA4F-A000-FA11CF8EBC0D}"/>
                </a:ext>
              </a:extLst>
            </p:cNvPr>
            <p:cNvSpPr txBox="1"/>
            <p:nvPr/>
          </p:nvSpPr>
          <p:spPr>
            <a:xfrm>
              <a:off x="5641130" y="1994878"/>
              <a:ext cx="16674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NIST CSF Compliance</a:t>
              </a:r>
              <a:endParaRPr/>
            </a:p>
          </p:txBody>
        </p:sp>
        <p:sp>
          <p:nvSpPr>
            <p:cNvPr id="24" name="Google Shape;512;p12">
              <a:extLst>
                <a:ext uri="{FF2B5EF4-FFF2-40B4-BE49-F238E27FC236}">
                  <a16:creationId xmlns:a16="http://schemas.microsoft.com/office/drawing/2014/main" id="{4CD61D98-19D4-6447-9CC0-BE773172057A}"/>
                </a:ext>
              </a:extLst>
            </p:cNvPr>
            <p:cNvSpPr txBox="1"/>
            <p:nvPr/>
          </p:nvSpPr>
          <p:spPr>
            <a:xfrm>
              <a:off x="7365239" y="1994878"/>
              <a:ext cx="11817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SEC Reporting</a:t>
              </a:r>
              <a:endParaRPr/>
            </a:p>
          </p:txBody>
        </p:sp>
        <p:sp>
          <p:nvSpPr>
            <p:cNvPr id="25" name="Google Shape;513;p12">
              <a:extLst>
                <a:ext uri="{FF2B5EF4-FFF2-40B4-BE49-F238E27FC236}">
                  <a16:creationId xmlns:a16="http://schemas.microsoft.com/office/drawing/2014/main" id="{6D7B9538-4537-8546-B8EC-9097C76D5527}"/>
                </a:ext>
              </a:extLst>
            </p:cNvPr>
            <p:cNvSpPr txBox="1"/>
            <p:nvPr/>
          </p:nvSpPr>
          <p:spPr>
            <a:xfrm>
              <a:off x="8603640" y="1994878"/>
              <a:ext cx="1337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Board Reporting</a:t>
              </a:r>
              <a:endParaRPr/>
            </a:p>
          </p:txBody>
        </p:sp>
      </p:grpSp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Sample Executive Risk View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152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SEC Reports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96445-703B-D540-AEFB-48B6D57C7410}"/>
              </a:ext>
            </a:extLst>
          </p:cNvPr>
          <p:cNvGrpSpPr/>
          <p:nvPr/>
        </p:nvGrpSpPr>
        <p:grpSpPr>
          <a:xfrm>
            <a:off x="530430" y="1044993"/>
            <a:ext cx="11175998" cy="5135155"/>
            <a:chOff x="530430" y="1162093"/>
            <a:chExt cx="11175998" cy="5135155"/>
          </a:xfrm>
        </p:grpSpPr>
        <p:pic>
          <p:nvPicPr>
            <p:cNvPr id="11" name="Google Shape;519;p14" descr="A screenshot of a graph&#10;&#10;Description automatically generated">
              <a:extLst>
                <a:ext uri="{FF2B5EF4-FFF2-40B4-BE49-F238E27FC236}">
                  <a16:creationId xmlns:a16="http://schemas.microsoft.com/office/drawing/2014/main" id="{25C62ACC-D4AE-A646-9AB7-92AD0DD5A24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74407"/>
            <a:stretch/>
          </p:blipFill>
          <p:spPr>
            <a:xfrm>
              <a:off x="530430" y="1162093"/>
              <a:ext cx="9322416" cy="8869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520;p14">
              <a:extLst>
                <a:ext uri="{FF2B5EF4-FFF2-40B4-BE49-F238E27FC236}">
                  <a16:creationId xmlns:a16="http://schemas.microsoft.com/office/drawing/2014/main" id="{87F12D86-160B-5B44-B508-78DE65B2E0D8}"/>
                </a:ext>
              </a:extLst>
            </p:cNvPr>
            <p:cNvCxnSpPr/>
            <p:nvPr/>
          </p:nvCxnSpPr>
          <p:spPr>
            <a:xfrm>
              <a:off x="642188" y="2301284"/>
              <a:ext cx="1106424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Google Shape;521;p14">
              <a:extLst>
                <a:ext uri="{FF2B5EF4-FFF2-40B4-BE49-F238E27FC236}">
                  <a16:creationId xmlns:a16="http://schemas.microsoft.com/office/drawing/2014/main" id="{6BB4D9F8-2EF9-864E-8052-0901BB9EA4C5}"/>
                </a:ext>
              </a:extLst>
            </p:cNvPr>
            <p:cNvSpPr txBox="1"/>
            <p:nvPr/>
          </p:nvSpPr>
          <p:spPr>
            <a:xfrm>
              <a:off x="569792" y="1994878"/>
              <a:ext cx="15392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Executive Risk View</a:t>
              </a:r>
              <a:endParaRPr/>
            </a:p>
          </p:txBody>
        </p:sp>
        <p:sp>
          <p:nvSpPr>
            <p:cNvPr id="16" name="Google Shape;522;p14">
              <a:extLst>
                <a:ext uri="{FF2B5EF4-FFF2-40B4-BE49-F238E27FC236}">
                  <a16:creationId xmlns:a16="http://schemas.microsoft.com/office/drawing/2014/main" id="{B214BED7-F533-FC46-B67B-3C9DD8763501}"/>
                </a:ext>
              </a:extLst>
            </p:cNvPr>
            <p:cNvSpPr txBox="1"/>
            <p:nvPr/>
          </p:nvSpPr>
          <p:spPr>
            <a:xfrm>
              <a:off x="2165661" y="1994878"/>
              <a:ext cx="20810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Operational Risk Dashboard</a:t>
              </a:r>
              <a:endParaRPr/>
            </a:p>
          </p:txBody>
        </p:sp>
        <p:sp>
          <p:nvSpPr>
            <p:cNvPr id="17" name="Google Shape;523;p14">
              <a:extLst>
                <a:ext uri="{FF2B5EF4-FFF2-40B4-BE49-F238E27FC236}">
                  <a16:creationId xmlns:a16="http://schemas.microsoft.com/office/drawing/2014/main" id="{9578C8D6-612D-D248-B553-C550DE1E9273}"/>
                </a:ext>
              </a:extLst>
            </p:cNvPr>
            <p:cNvSpPr txBox="1"/>
            <p:nvPr/>
          </p:nvSpPr>
          <p:spPr>
            <a:xfrm>
              <a:off x="4303345" y="1994878"/>
              <a:ext cx="12811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Asset Inventory </a:t>
              </a:r>
              <a:endParaRPr/>
            </a:p>
          </p:txBody>
        </p:sp>
        <p:sp>
          <p:nvSpPr>
            <p:cNvPr id="18" name="Google Shape;524;p14">
              <a:extLst>
                <a:ext uri="{FF2B5EF4-FFF2-40B4-BE49-F238E27FC236}">
                  <a16:creationId xmlns:a16="http://schemas.microsoft.com/office/drawing/2014/main" id="{37985D34-8A19-684D-B3B8-A307934E9A75}"/>
                </a:ext>
              </a:extLst>
            </p:cNvPr>
            <p:cNvSpPr txBox="1"/>
            <p:nvPr/>
          </p:nvSpPr>
          <p:spPr>
            <a:xfrm>
              <a:off x="5641130" y="1994878"/>
              <a:ext cx="16674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NIST CSF Compliance</a:t>
              </a:r>
              <a:endParaRPr/>
            </a:p>
          </p:txBody>
        </p:sp>
        <p:sp>
          <p:nvSpPr>
            <p:cNvPr id="19" name="Google Shape;525;p14">
              <a:extLst>
                <a:ext uri="{FF2B5EF4-FFF2-40B4-BE49-F238E27FC236}">
                  <a16:creationId xmlns:a16="http://schemas.microsoft.com/office/drawing/2014/main" id="{29ABFE00-C7AA-914B-86CA-F6A4E72C074F}"/>
                </a:ext>
              </a:extLst>
            </p:cNvPr>
            <p:cNvSpPr txBox="1"/>
            <p:nvPr/>
          </p:nvSpPr>
          <p:spPr>
            <a:xfrm>
              <a:off x="7365239" y="1994878"/>
              <a:ext cx="11817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 Reporting</a:t>
              </a:r>
              <a:endParaRPr/>
            </a:p>
          </p:txBody>
        </p:sp>
        <p:sp>
          <p:nvSpPr>
            <p:cNvPr id="20" name="Google Shape;526;p14">
              <a:extLst>
                <a:ext uri="{FF2B5EF4-FFF2-40B4-BE49-F238E27FC236}">
                  <a16:creationId xmlns:a16="http://schemas.microsoft.com/office/drawing/2014/main" id="{EED3FA30-1FCC-6D46-B8DB-E93FD6E273A8}"/>
                </a:ext>
              </a:extLst>
            </p:cNvPr>
            <p:cNvSpPr txBox="1"/>
            <p:nvPr/>
          </p:nvSpPr>
          <p:spPr>
            <a:xfrm>
              <a:off x="8603640" y="1994878"/>
              <a:ext cx="13372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Board Reporting</a:t>
              </a:r>
              <a:endParaRPr/>
            </a:p>
          </p:txBody>
        </p:sp>
        <p:sp>
          <p:nvSpPr>
            <p:cNvPr id="21" name="Google Shape;528;p14">
              <a:extLst>
                <a:ext uri="{FF2B5EF4-FFF2-40B4-BE49-F238E27FC236}">
                  <a16:creationId xmlns:a16="http://schemas.microsoft.com/office/drawing/2014/main" id="{C8559975-62C5-2C40-A351-46834937BB6B}"/>
                </a:ext>
              </a:extLst>
            </p:cNvPr>
            <p:cNvSpPr/>
            <p:nvPr/>
          </p:nvSpPr>
          <p:spPr>
            <a:xfrm>
              <a:off x="642188" y="2508738"/>
              <a:ext cx="3244012" cy="17552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6B6B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529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A0C5F4B-0656-A247-A19C-5D92D0A1BDB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566" r="1736" b="90541"/>
            <a:stretch/>
          </p:blipFill>
          <p:spPr>
            <a:xfrm>
              <a:off x="3767146" y="2519220"/>
              <a:ext cx="80832" cy="190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530;p14">
              <a:extLst>
                <a:ext uri="{FF2B5EF4-FFF2-40B4-BE49-F238E27FC236}">
                  <a16:creationId xmlns:a16="http://schemas.microsoft.com/office/drawing/2014/main" id="{4727A04B-3A37-3C4F-AA0C-4C25E2427C46}"/>
                </a:ext>
              </a:extLst>
            </p:cNvPr>
            <p:cNvSpPr txBox="1"/>
            <p:nvPr/>
          </p:nvSpPr>
          <p:spPr>
            <a:xfrm>
              <a:off x="661535" y="2524853"/>
              <a:ext cx="674544" cy="1846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High Risk Events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1;p14">
              <a:extLst>
                <a:ext uri="{FF2B5EF4-FFF2-40B4-BE49-F238E27FC236}">
                  <a16:creationId xmlns:a16="http://schemas.microsoft.com/office/drawing/2014/main" id="{F81F6C58-51AB-6B4B-BDF1-8CE387DBACA1}"/>
                </a:ext>
              </a:extLst>
            </p:cNvPr>
            <p:cNvCxnSpPr/>
            <p:nvPr/>
          </p:nvCxnSpPr>
          <p:spPr>
            <a:xfrm>
              <a:off x="723254" y="2875819"/>
              <a:ext cx="3108960" cy="0"/>
            </a:xfrm>
            <a:prstGeom prst="straightConnector1">
              <a:avLst/>
            </a:prstGeom>
            <a:noFill/>
            <a:ln w="9525" cap="flat" cmpd="sng">
              <a:solidFill>
                <a:srgbClr val="9393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" name="Google Shape;532;p14">
              <a:extLst>
                <a:ext uri="{FF2B5EF4-FFF2-40B4-BE49-F238E27FC236}">
                  <a16:creationId xmlns:a16="http://schemas.microsoft.com/office/drawing/2014/main" id="{D5D17294-B3EC-7E40-988B-64A1852DC6FB}"/>
                </a:ext>
              </a:extLst>
            </p:cNvPr>
            <p:cNvSpPr txBox="1"/>
            <p:nvPr/>
          </p:nvSpPr>
          <p:spPr>
            <a:xfrm>
              <a:off x="723254" y="2761083"/>
              <a:ext cx="352661" cy="769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Material (2) </a:t>
              </a:r>
              <a:endParaRPr/>
            </a:p>
          </p:txBody>
        </p:sp>
        <p:sp>
          <p:nvSpPr>
            <p:cNvPr id="26" name="Google Shape;533;p14">
              <a:extLst>
                <a:ext uri="{FF2B5EF4-FFF2-40B4-BE49-F238E27FC236}">
                  <a16:creationId xmlns:a16="http://schemas.microsoft.com/office/drawing/2014/main" id="{D765452F-A7DD-4B47-A6C1-781CEE3E0E31}"/>
                </a:ext>
              </a:extLst>
            </p:cNvPr>
            <p:cNvSpPr txBox="1"/>
            <p:nvPr/>
          </p:nvSpPr>
          <p:spPr>
            <a:xfrm>
              <a:off x="1249688" y="2761083"/>
              <a:ext cx="458459" cy="769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rPr>
                <a:t>Not Material (3)</a:t>
              </a:r>
              <a:endParaRPr/>
            </a:p>
          </p:txBody>
        </p:sp>
        <p:pic>
          <p:nvPicPr>
            <p:cNvPr id="27" name="Google Shape;534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27E1DC7-9315-FD4C-B512-617E9C3053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99" t="54339" r="3201" b="15413"/>
            <a:stretch/>
          </p:blipFill>
          <p:spPr>
            <a:xfrm>
              <a:off x="678260" y="2906113"/>
              <a:ext cx="2059774" cy="60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535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A63AE0B-29EB-7F4A-BC24-01C6E86F7B5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1498" t="54339" r="5916" b="15413"/>
            <a:stretch/>
          </p:blipFill>
          <p:spPr>
            <a:xfrm>
              <a:off x="2555874" y="2906114"/>
              <a:ext cx="1211272" cy="608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536;p14">
              <a:extLst>
                <a:ext uri="{FF2B5EF4-FFF2-40B4-BE49-F238E27FC236}">
                  <a16:creationId xmlns:a16="http://schemas.microsoft.com/office/drawing/2014/main" id="{BD4B3B40-AFAA-9941-9ED8-9AD25CF19385}"/>
                </a:ext>
              </a:extLst>
            </p:cNvPr>
            <p:cNvSpPr/>
            <p:nvPr/>
          </p:nvSpPr>
          <p:spPr>
            <a:xfrm>
              <a:off x="2505075" y="2913612"/>
              <a:ext cx="1262071" cy="261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37;p14">
              <a:extLst>
                <a:ext uri="{FF2B5EF4-FFF2-40B4-BE49-F238E27FC236}">
                  <a16:creationId xmlns:a16="http://schemas.microsoft.com/office/drawing/2014/main" id="{F5864138-08ED-D548-AF1C-21A0F19BC33A}"/>
                </a:ext>
              </a:extLst>
            </p:cNvPr>
            <p:cNvSpPr/>
            <p:nvPr/>
          </p:nvSpPr>
          <p:spPr>
            <a:xfrm>
              <a:off x="2564602" y="3249639"/>
              <a:ext cx="1262071" cy="190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38;p14">
              <a:extLst>
                <a:ext uri="{FF2B5EF4-FFF2-40B4-BE49-F238E27FC236}">
                  <a16:creationId xmlns:a16="http://schemas.microsoft.com/office/drawing/2014/main" id="{A7CAD23B-10F0-7448-911C-234BFAB05D74}"/>
                </a:ext>
              </a:extLst>
            </p:cNvPr>
            <p:cNvSpPr/>
            <p:nvPr/>
          </p:nvSpPr>
          <p:spPr>
            <a:xfrm>
              <a:off x="2408822" y="3322649"/>
              <a:ext cx="585796" cy="128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539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AD5526E-217B-EA48-BD90-85D63A4E8E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1498" t="54339" r="3201" b="15413"/>
            <a:stretch/>
          </p:blipFill>
          <p:spPr>
            <a:xfrm>
              <a:off x="3483385" y="2906113"/>
              <a:ext cx="334560" cy="608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540;p14">
              <a:extLst>
                <a:ext uri="{FF2B5EF4-FFF2-40B4-BE49-F238E27FC236}">
                  <a16:creationId xmlns:a16="http://schemas.microsoft.com/office/drawing/2014/main" id="{A92C50DF-79F4-2D49-A2B0-557D584254A7}"/>
                </a:ext>
              </a:extLst>
            </p:cNvPr>
            <p:cNvSpPr/>
            <p:nvPr/>
          </p:nvSpPr>
          <p:spPr>
            <a:xfrm>
              <a:off x="2974562" y="2881972"/>
              <a:ext cx="585796" cy="128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41;p14">
              <a:extLst>
                <a:ext uri="{FF2B5EF4-FFF2-40B4-BE49-F238E27FC236}">
                  <a16:creationId xmlns:a16="http://schemas.microsoft.com/office/drawing/2014/main" id="{C8FDF43D-7245-584C-A416-A0D6DB2FCE1D}"/>
                </a:ext>
              </a:extLst>
            </p:cNvPr>
            <p:cNvSpPr/>
            <p:nvPr/>
          </p:nvSpPr>
          <p:spPr>
            <a:xfrm>
              <a:off x="3161510" y="3327360"/>
              <a:ext cx="585796" cy="128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CA61DEC3-4690-F84E-9B9C-5C84ADA6F92D}"/>
                </a:ext>
              </a:extLst>
            </p:cNvPr>
            <p:cNvSpPr/>
            <p:nvPr/>
          </p:nvSpPr>
          <p:spPr>
            <a:xfrm>
              <a:off x="3161510" y="3046010"/>
              <a:ext cx="585796" cy="128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9CE2E498-F12D-144D-8E93-B96434AEE876}"/>
                </a:ext>
              </a:extLst>
            </p:cNvPr>
            <p:cNvSpPr/>
            <p:nvPr/>
          </p:nvSpPr>
          <p:spPr>
            <a:xfrm>
              <a:off x="2212177" y="3037329"/>
              <a:ext cx="585796" cy="128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44;p14">
              <a:extLst>
                <a:ext uri="{FF2B5EF4-FFF2-40B4-BE49-F238E27FC236}">
                  <a16:creationId xmlns:a16="http://schemas.microsoft.com/office/drawing/2014/main" id="{E2785D86-F081-714F-B0D2-5B80C278D1B7}"/>
                </a:ext>
              </a:extLst>
            </p:cNvPr>
            <p:cNvSpPr txBox="1"/>
            <p:nvPr/>
          </p:nvSpPr>
          <p:spPr>
            <a:xfrm>
              <a:off x="3428215" y="3396907"/>
              <a:ext cx="341440" cy="615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X  Not Material</a:t>
              </a:r>
              <a:endParaRPr/>
            </a:p>
          </p:txBody>
        </p:sp>
        <p:sp>
          <p:nvSpPr>
            <p:cNvPr id="38" name="Google Shape;545;p14">
              <a:extLst>
                <a:ext uri="{FF2B5EF4-FFF2-40B4-BE49-F238E27FC236}">
                  <a16:creationId xmlns:a16="http://schemas.microsoft.com/office/drawing/2014/main" id="{3CDB97C7-DC1B-D844-B703-AD908C02C49B}"/>
                </a:ext>
              </a:extLst>
            </p:cNvPr>
            <p:cNvSpPr txBox="1"/>
            <p:nvPr/>
          </p:nvSpPr>
          <p:spPr>
            <a:xfrm>
              <a:off x="869126" y="2923137"/>
              <a:ext cx="2342403" cy="153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Compromised externally facing servers in </a:t>
              </a:r>
              <a:r>
                <a:rPr lang="en-US" sz="5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ATL-DMZ-1</a:t>
              </a: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 belonging to </a:t>
              </a:r>
              <a:r>
                <a:rPr lang="en-US" sz="5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BU-Consumer.</a:t>
              </a: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sp>
          <p:nvSpPr>
            <p:cNvPr id="39" name="Google Shape;546;p14">
              <a:extLst>
                <a:ext uri="{FF2B5EF4-FFF2-40B4-BE49-F238E27FC236}">
                  <a16:creationId xmlns:a16="http://schemas.microsoft.com/office/drawing/2014/main" id="{6D90F327-4612-CC4C-84C8-E45308DAB4D1}"/>
                </a:ext>
              </a:extLst>
            </p:cNvPr>
            <p:cNvSpPr txBox="1"/>
            <p:nvPr/>
          </p:nvSpPr>
          <p:spPr>
            <a:xfrm>
              <a:off x="1910812" y="2763523"/>
              <a:ext cx="602729" cy="769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 b="1">
                  <a:solidFill>
                    <a:srgbClr val="919191"/>
                  </a:solidFill>
                  <a:latin typeface="Arial"/>
                  <a:ea typeface="Arial"/>
                  <a:cs typeface="Arial"/>
                  <a:sym typeface="Arial"/>
                </a:rPr>
                <a:t>Reported on 8Ks (1)</a:t>
              </a:r>
              <a:endParaRPr/>
            </a:p>
          </p:txBody>
        </p:sp>
        <p:sp>
          <p:nvSpPr>
            <p:cNvPr id="40" name="Google Shape;547;p14">
              <a:extLst>
                <a:ext uri="{FF2B5EF4-FFF2-40B4-BE49-F238E27FC236}">
                  <a16:creationId xmlns:a16="http://schemas.microsoft.com/office/drawing/2014/main" id="{DFAFFAD8-2443-824B-91A2-D32E30DC6FE6}"/>
                </a:ext>
              </a:extLst>
            </p:cNvPr>
            <p:cNvSpPr txBox="1"/>
            <p:nvPr/>
          </p:nvSpPr>
          <p:spPr>
            <a:xfrm>
              <a:off x="866544" y="3259294"/>
              <a:ext cx="2342403" cy="769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Compromised Privileged User Laptop in </a:t>
              </a:r>
              <a:r>
                <a:rPr lang="en-US" sz="5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NYC-HQ</a:t>
              </a: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 belonging to </a:t>
              </a:r>
              <a:r>
                <a:rPr lang="en-US" sz="5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DIVISION-IT-US.</a:t>
              </a:r>
              <a:r>
                <a:rPr lang="en-US" sz="500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41" name="Google Shape;548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DD89191-33B7-654D-81E2-D3CFEAA816D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1498" t="63428" r="15479" b="32688"/>
            <a:stretch/>
          </p:blipFill>
          <p:spPr>
            <a:xfrm>
              <a:off x="2969598" y="3099736"/>
              <a:ext cx="66103" cy="78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549;p14">
              <a:extLst>
                <a:ext uri="{FF2B5EF4-FFF2-40B4-BE49-F238E27FC236}">
                  <a16:creationId xmlns:a16="http://schemas.microsoft.com/office/drawing/2014/main" id="{E253533E-892B-CF40-A45C-EEB25CDD7B03}"/>
                </a:ext>
              </a:extLst>
            </p:cNvPr>
            <p:cNvSpPr txBox="1"/>
            <p:nvPr/>
          </p:nvSpPr>
          <p:spPr>
            <a:xfrm>
              <a:off x="3065397" y="3114865"/>
              <a:ext cx="261290" cy="615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Prepare 8K</a:t>
              </a:r>
              <a:endParaRPr/>
            </a:p>
          </p:txBody>
        </p:sp>
        <p:pic>
          <p:nvPicPr>
            <p:cNvPr id="43" name="Google Shape;550;p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4F05A56-3A4B-464F-9C5F-6B93309992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1498" t="63428" r="15479" b="32688"/>
            <a:stretch/>
          </p:blipFill>
          <p:spPr>
            <a:xfrm>
              <a:off x="2962257" y="3382541"/>
              <a:ext cx="66103" cy="78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551;p14">
              <a:extLst>
                <a:ext uri="{FF2B5EF4-FFF2-40B4-BE49-F238E27FC236}">
                  <a16:creationId xmlns:a16="http://schemas.microsoft.com/office/drawing/2014/main" id="{9561E954-60A5-B143-B222-D5ED94CDAFA9}"/>
                </a:ext>
              </a:extLst>
            </p:cNvPr>
            <p:cNvSpPr txBox="1"/>
            <p:nvPr/>
          </p:nvSpPr>
          <p:spPr>
            <a:xfrm>
              <a:off x="3058056" y="3397670"/>
              <a:ext cx="261290" cy="615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Prepare 8K</a:t>
              </a:r>
              <a:endParaRPr/>
            </a:p>
          </p:txBody>
        </p:sp>
        <p:sp>
          <p:nvSpPr>
            <p:cNvPr id="45" name="Google Shape;552;p14">
              <a:extLst>
                <a:ext uri="{FF2B5EF4-FFF2-40B4-BE49-F238E27FC236}">
                  <a16:creationId xmlns:a16="http://schemas.microsoft.com/office/drawing/2014/main" id="{38A082EC-959B-FD43-B9D7-2B0E50C55168}"/>
                </a:ext>
              </a:extLst>
            </p:cNvPr>
            <p:cNvSpPr txBox="1"/>
            <p:nvPr/>
          </p:nvSpPr>
          <p:spPr>
            <a:xfrm>
              <a:off x="3432931" y="3114450"/>
              <a:ext cx="341440" cy="615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X  Not Material</a:t>
              </a:r>
              <a:endParaRPr/>
            </a:p>
          </p:txBody>
        </p:sp>
        <p:sp>
          <p:nvSpPr>
            <p:cNvPr id="46" name="Google Shape;553;p14">
              <a:extLst>
                <a:ext uri="{FF2B5EF4-FFF2-40B4-BE49-F238E27FC236}">
                  <a16:creationId xmlns:a16="http://schemas.microsoft.com/office/drawing/2014/main" id="{E4F8CD63-B364-2E40-9011-12C523FC02E8}"/>
                </a:ext>
              </a:extLst>
            </p:cNvPr>
            <p:cNvSpPr txBox="1"/>
            <p:nvPr/>
          </p:nvSpPr>
          <p:spPr>
            <a:xfrm>
              <a:off x="2420536" y="3413059"/>
              <a:ext cx="283732" cy="461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Materiality Notes</a:t>
              </a:r>
              <a:endParaRPr/>
            </a:p>
          </p:txBody>
        </p:sp>
        <p:sp>
          <p:nvSpPr>
            <p:cNvPr id="47" name="Google Shape;554;p14">
              <a:extLst>
                <a:ext uri="{FF2B5EF4-FFF2-40B4-BE49-F238E27FC236}">
                  <a16:creationId xmlns:a16="http://schemas.microsoft.com/office/drawing/2014/main" id="{06FDFB74-0363-924E-AEDF-6BA7005B9259}"/>
                </a:ext>
              </a:extLst>
            </p:cNvPr>
            <p:cNvSpPr txBox="1"/>
            <p:nvPr/>
          </p:nvSpPr>
          <p:spPr>
            <a:xfrm>
              <a:off x="2414008" y="3130254"/>
              <a:ext cx="283732" cy="461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1771ED"/>
                  </a:solidFill>
                  <a:latin typeface="Arial"/>
                  <a:ea typeface="Arial"/>
                  <a:cs typeface="Arial"/>
                  <a:sym typeface="Arial"/>
                </a:rPr>
                <a:t>Materiality Notes</a:t>
              </a:r>
              <a:endParaRPr/>
            </a:p>
          </p:txBody>
        </p:sp>
        <p:grpSp>
          <p:nvGrpSpPr>
            <p:cNvPr id="48" name="Google Shape;555;p14">
              <a:extLst>
                <a:ext uri="{FF2B5EF4-FFF2-40B4-BE49-F238E27FC236}">
                  <a16:creationId xmlns:a16="http://schemas.microsoft.com/office/drawing/2014/main" id="{07209A35-D53F-3346-A33B-B31021DF157D}"/>
                </a:ext>
              </a:extLst>
            </p:cNvPr>
            <p:cNvGrpSpPr/>
            <p:nvPr/>
          </p:nvGrpSpPr>
          <p:grpSpPr>
            <a:xfrm>
              <a:off x="537683" y="4338619"/>
              <a:ext cx="11116634" cy="1958629"/>
              <a:chOff x="537584" y="4516325"/>
              <a:chExt cx="11116634" cy="1958629"/>
            </a:xfrm>
          </p:grpSpPr>
          <p:grpSp>
            <p:nvGrpSpPr>
              <p:cNvPr id="49" name="Google Shape;556;p14">
                <a:extLst>
                  <a:ext uri="{FF2B5EF4-FFF2-40B4-BE49-F238E27FC236}">
                    <a16:creationId xmlns:a16="http://schemas.microsoft.com/office/drawing/2014/main" id="{2434797B-2090-344D-9CD7-28B180CCA1DF}"/>
                  </a:ext>
                </a:extLst>
              </p:cNvPr>
              <p:cNvGrpSpPr/>
              <p:nvPr/>
            </p:nvGrpSpPr>
            <p:grpSpPr>
              <a:xfrm>
                <a:off x="537584" y="4516325"/>
                <a:ext cx="11116634" cy="1958629"/>
                <a:chOff x="652951" y="1998949"/>
                <a:chExt cx="11116634" cy="1958629"/>
              </a:xfrm>
            </p:grpSpPr>
            <p:sp>
              <p:nvSpPr>
                <p:cNvPr id="51" name="Google Shape;557;p14">
                  <a:extLst>
                    <a:ext uri="{FF2B5EF4-FFF2-40B4-BE49-F238E27FC236}">
                      <a16:creationId xmlns:a16="http://schemas.microsoft.com/office/drawing/2014/main" id="{28231C6B-9BCB-804E-8296-4148A59F5618}"/>
                    </a:ext>
                  </a:extLst>
                </p:cNvPr>
                <p:cNvSpPr/>
                <p:nvPr/>
              </p:nvSpPr>
              <p:spPr>
                <a:xfrm>
                  <a:off x="7995027" y="2088442"/>
                  <a:ext cx="3774558" cy="1747204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5959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2" name="Google Shape;558;p14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FAB9787B-D083-2C44-B822-DA05F5F08B7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26501"/>
                <a:stretch/>
              </p:blipFill>
              <p:spPr>
                <a:xfrm>
                  <a:off x="652951" y="1998949"/>
                  <a:ext cx="7168574" cy="19586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" name="Google Shape;559;p14" descr="A diagram of a state&#10;&#10;Description automatically generated">
                  <a:extLst>
                    <a:ext uri="{FF2B5EF4-FFF2-40B4-BE49-F238E27FC236}">
                      <a16:creationId xmlns:a16="http://schemas.microsoft.com/office/drawing/2014/main" id="{3BD3FD44-C147-B243-BC19-CD4708846BD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289358" y="2725812"/>
                  <a:ext cx="3249691" cy="6936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" name="Google Shape;560;p14">
                  <a:extLst>
                    <a:ext uri="{FF2B5EF4-FFF2-40B4-BE49-F238E27FC236}">
                      <a16:creationId xmlns:a16="http://schemas.microsoft.com/office/drawing/2014/main" id="{0FC7E77C-D025-8146-A529-615B83699EFB}"/>
                    </a:ext>
                  </a:extLst>
                </p:cNvPr>
                <p:cNvSpPr txBox="1"/>
                <p:nvPr/>
              </p:nvSpPr>
              <p:spPr>
                <a:xfrm>
                  <a:off x="8047144" y="2185956"/>
                  <a:ext cx="1122423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Maturity progress for 10K</a:t>
                  </a:r>
                  <a:endParaRPr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" name="Google Shape;561;p14">
                <a:extLst>
                  <a:ext uri="{FF2B5EF4-FFF2-40B4-BE49-F238E27FC236}">
                    <a16:creationId xmlns:a16="http://schemas.microsoft.com/office/drawing/2014/main" id="{20C5B781-B0E5-E94D-BAEB-3D516472C102}"/>
                  </a:ext>
                </a:extLst>
              </p:cNvPr>
              <p:cNvSpPr txBox="1"/>
              <p:nvPr/>
            </p:nvSpPr>
            <p:spPr>
              <a:xfrm>
                <a:off x="802287" y="4699665"/>
                <a:ext cx="1126590" cy="18466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0" tIns="45700" rIns="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Risk Trend for 10K Reference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28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Resources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BD43F-15E2-6840-A744-CD1799A3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6" y="1624330"/>
            <a:ext cx="5375066" cy="3963670"/>
          </a:xfrm>
          <a:prstGeom prst="rect">
            <a:avLst/>
          </a:prstGeom>
          <a:effectLst>
            <a:outerShdw blurRad="177800" algn="ctr" rotWithShape="0">
              <a:prstClr val="black">
                <a:alpha val="20461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EF7DBA-35E1-FC4B-BF8D-49C28B11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38" y="1624330"/>
            <a:ext cx="5375066" cy="3963670"/>
          </a:xfrm>
          <a:prstGeom prst="rect">
            <a:avLst/>
          </a:prstGeom>
          <a:effectLst>
            <a:outerShdw blurRad="177800" algn="ctr" rotWithShape="0">
              <a:prstClr val="black">
                <a:alpha val="20461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9E4691-2997-5143-A69B-E6810EAAE467}"/>
              </a:ext>
            </a:extLst>
          </p:cNvPr>
          <p:cNvSpPr/>
          <p:nvPr/>
        </p:nvSpPr>
        <p:spPr>
          <a:xfrm>
            <a:off x="6309338" y="1848450"/>
            <a:ext cx="1865214" cy="5637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5075CB-83FA-9E4F-BC63-04281C1A9F3A}"/>
              </a:ext>
            </a:extLst>
          </p:cNvPr>
          <p:cNvSpPr txBox="1"/>
          <p:nvPr/>
        </p:nvSpPr>
        <p:spPr>
          <a:xfrm>
            <a:off x="6343569" y="1956583"/>
            <a:ext cx="1830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u="none" strike="noStrike" cap="none" dirty="0">
                <a:solidFill>
                  <a:schemeClr val="tx1"/>
                </a:solidFill>
                <a:latin typeface="Public Sans Light" pitchFamily="2" charset="77"/>
                <a:sym typeface="Arial"/>
              </a:rPr>
              <a:t>Webinar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3F3449-5B03-8A4D-B567-280D84E8B98E}"/>
              </a:ext>
            </a:extLst>
          </p:cNvPr>
          <p:cNvSpPr/>
          <p:nvPr/>
        </p:nvSpPr>
        <p:spPr>
          <a:xfrm>
            <a:off x="507597" y="1848450"/>
            <a:ext cx="1865214" cy="5637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E7BF0-CCEA-8842-BA17-4949B6FACA7D}"/>
              </a:ext>
            </a:extLst>
          </p:cNvPr>
          <p:cNvSpPr txBox="1"/>
          <p:nvPr/>
        </p:nvSpPr>
        <p:spPr>
          <a:xfrm>
            <a:off x="507595" y="1941194"/>
            <a:ext cx="1865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u="none" strike="noStrike" cap="none" dirty="0">
                <a:solidFill>
                  <a:schemeClr val="tx1"/>
                </a:solidFill>
                <a:latin typeface="Public Sans Light" pitchFamily="2" charset="77"/>
                <a:sym typeface="Arial"/>
              </a:rPr>
              <a:t>eBook</a:t>
            </a:r>
          </a:p>
        </p:txBody>
      </p:sp>
      <p:pic>
        <p:nvPicPr>
          <p:cNvPr id="24" name="Google Shape;571;g24c1c1f04c1_0_364">
            <a:extLst>
              <a:ext uri="{FF2B5EF4-FFF2-40B4-BE49-F238E27FC236}">
                <a16:creationId xmlns:a16="http://schemas.microsoft.com/office/drawing/2014/main" id="{4EC2300E-DFDD-3246-A93D-2ADE3F65D2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95" y="2636305"/>
            <a:ext cx="2864329" cy="272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A501D3-837D-EB44-8350-911252A5DEFB}"/>
              </a:ext>
            </a:extLst>
          </p:cNvPr>
          <p:cNvSpPr txBox="1"/>
          <p:nvPr/>
        </p:nvSpPr>
        <p:spPr>
          <a:xfrm>
            <a:off x="3585242" y="2566350"/>
            <a:ext cx="2084101" cy="73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Includes examples of materiality definitions and how to prepare for them</a:t>
            </a:r>
            <a:endParaRPr lang="en-US" sz="1200" dirty="0">
              <a:solidFill>
                <a:schemeClr val="dk1"/>
              </a:solidFill>
              <a:latin typeface="Public Sans" pitchFamily="2" charset="77"/>
            </a:endParaRPr>
          </a:p>
        </p:txBody>
      </p:sp>
      <p:sp>
        <p:nvSpPr>
          <p:cNvPr id="4" name="Rounded Rectangle 3">
            <a:hlinkClick r:id="rId5"/>
            <a:extLst>
              <a:ext uri="{FF2B5EF4-FFF2-40B4-BE49-F238E27FC236}">
                <a16:creationId xmlns:a16="http://schemas.microsoft.com/office/drawing/2014/main" id="{42E8FDDB-6DBA-FD4A-8A45-D80E1201FC5F}"/>
              </a:ext>
            </a:extLst>
          </p:cNvPr>
          <p:cNvSpPr/>
          <p:nvPr/>
        </p:nvSpPr>
        <p:spPr>
          <a:xfrm>
            <a:off x="3985184" y="4948894"/>
            <a:ext cx="1597306" cy="369333"/>
          </a:xfrm>
          <a:prstGeom prst="roundRect">
            <a:avLst>
              <a:gd name="adj" fmla="val 215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1100" dirty="0">
                <a:solidFill>
                  <a:schemeClr val="bg1"/>
                </a:solidFill>
                <a:latin typeface="Public Sans" pitchFamily="2" charset="77"/>
              </a:rPr>
              <a:t>Download Now</a:t>
            </a:r>
          </a:p>
        </p:txBody>
      </p:sp>
      <p:pic>
        <p:nvPicPr>
          <p:cNvPr id="29" name="Google Shape;582;g24c1c1f04c1_0_555">
            <a:extLst>
              <a:ext uri="{FF2B5EF4-FFF2-40B4-BE49-F238E27FC236}">
                <a16:creationId xmlns:a16="http://schemas.microsoft.com/office/drawing/2014/main" id="{89D00CE4-B08E-E24B-A0FA-4A50B14B8A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151"/>
          <a:stretch/>
        </p:blipFill>
        <p:spPr>
          <a:xfrm>
            <a:off x="6309338" y="2632010"/>
            <a:ext cx="2767161" cy="153990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DABE5A-AE81-564E-AEFC-A44290954E25}"/>
              </a:ext>
            </a:extLst>
          </p:cNvPr>
          <p:cNvSpPr txBox="1"/>
          <p:nvPr/>
        </p:nvSpPr>
        <p:spPr>
          <a:xfrm>
            <a:off x="9125082" y="2566350"/>
            <a:ext cx="2510738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  <a:latin typeface="Public Sans" pitchFamily="2" charset="77"/>
              </a:rPr>
              <a:t>What you will learn</a:t>
            </a:r>
          </a:p>
          <a:p>
            <a:pPr marL="216000" lvl="0" indent="-216000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What is top of mind for CISOs right now</a:t>
            </a:r>
          </a:p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How do they operationalize the 4-day disclosure rule</a:t>
            </a:r>
          </a:p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What needs to go into 10K and 8K filings</a:t>
            </a:r>
          </a:p>
          <a:p>
            <a:pPr marL="216000" lvl="0" indent="-2160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</a:rPr>
              <a:t>What do mature vs. less mature companies need to do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68CA14-30A5-6C49-AE0A-32C6858AD49E}"/>
              </a:ext>
            </a:extLst>
          </p:cNvPr>
          <p:cNvSpPr txBox="1"/>
          <p:nvPr/>
        </p:nvSpPr>
        <p:spPr>
          <a:xfrm>
            <a:off x="2543521" y="1854501"/>
            <a:ext cx="3125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A CISOs Guide to the SEC’s Cybersecurity Regulation</a:t>
            </a:r>
            <a:endParaRPr lang="en-US" sz="1600" dirty="0">
              <a:solidFill>
                <a:schemeClr val="dk1"/>
              </a:solidFill>
              <a:latin typeface="Public Sa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CD87F6-384E-2546-AC33-BABE03681B52}"/>
              </a:ext>
            </a:extLst>
          </p:cNvPr>
          <p:cNvSpPr txBox="1"/>
          <p:nvPr/>
        </p:nvSpPr>
        <p:spPr>
          <a:xfrm>
            <a:off x="8334658" y="1854501"/>
            <a:ext cx="3125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Master the SEC’s latest Cybersecurity Regulation</a:t>
            </a:r>
            <a:endParaRPr lang="en-US" sz="1600" dirty="0">
              <a:solidFill>
                <a:schemeClr val="dk1"/>
              </a:solidFill>
              <a:latin typeface="Public Sans" pitchFamily="2" charset="77"/>
            </a:endParaRPr>
          </a:p>
        </p:txBody>
      </p:sp>
      <p:sp>
        <p:nvSpPr>
          <p:cNvPr id="36" name="Rounded Rectangle 35">
            <a:hlinkClick r:id="rId7"/>
            <a:extLst>
              <a:ext uri="{FF2B5EF4-FFF2-40B4-BE49-F238E27FC236}">
                <a16:creationId xmlns:a16="http://schemas.microsoft.com/office/drawing/2014/main" id="{87B846A1-4EFA-B14D-9418-A2A7DE937A3A}"/>
              </a:ext>
            </a:extLst>
          </p:cNvPr>
          <p:cNvSpPr/>
          <p:nvPr/>
        </p:nvSpPr>
        <p:spPr>
          <a:xfrm>
            <a:off x="6604331" y="4948894"/>
            <a:ext cx="1597306" cy="369333"/>
          </a:xfrm>
          <a:prstGeom prst="roundRect">
            <a:avLst>
              <a:gd name="adj" fmla="val 215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1100" dirty="0">
                <a:solidFill>
                  <a:schemeClr val="bg1"/>
                </a:solidFill>
                <a:latin typeface="Public Sans" pitchFamily="2" charset="77"/>
              </a:rPr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157604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92;g24c1c1f04c1_0_459">
            <a:extLst>
              <a:ext uri="{FF2B5EF4-FFF2-40B4-BE49-F238E27FC236}">
                <a16:creationId xmlns:a16="http://schemas.microsoft.com/office/drawing/2014/main" id="{5F726FEC-B9FC-204A-AAEF-88234FC78D35}"/>
              </a:ext>
            </a:extLst>
          </p:cNvPr>
          <p:cNvSpPr txBox="1"/>
          <p:nvPr/>
        </p:nvSpPr>
        <p:spPr>
          <a:xfrm>
            <a:off x="4716286" y="5617528"/>
            <a:ext cx="421174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A single, comprehensive view of cybersecurity posture</a:t>
            </a:r>
            <a:endParaRPr dirty="0">
              <a:latin typeface="Public Sans" pitchFamily="2" charset="77"/>
            </a:endParaRPr>
          </a:p>
        </p:txBody>
      </p:sp>
      <p:pic>
        <p:nvPicPr>
          <p:cNvPr id="10" name="Google Shape;593;g24c1c1f04c1_0_459">
            <a:extLst>
              <a:ext uri="{FF2B5EF4-FFF2-40B4-BE49-F238E27FC236}">
                <a16:creationId xmlns:a16="http://schemas.microsoft.com/office/drawing/2014/main" id="{190981C8-B626-9644-AC6F-7887C6109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7334" y="1003885"/>
            <a:ext cx="6971295" cy="44563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11" name="Google Shape;589;g24c1c1f04c1_0_459">
            <a:extLst>
              <a:ext uri="{FF2B5EF4-FFF2-40B4-BE49-F238E27FC236}">
                <a16:creationId xmlns:a16="http://schemas.microsoft.com/office/drawing/2014/main" id="{2BFB8B11-733E-5C4D-AC9D-0EA466D70D77}"/>
              </a:ext>
            </a:extLst>
          </p:cNvPr>
          <p:cNvSpPr/>
          <p:nvPr/>
        </p:nvSpPr>
        <p:spPr>
          <a:xfrm>
            <a:off x="359288" y="1755583"/>
            <a:ext cx="4007878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u="none" strike="noStrike" cap="none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In 30 minutes, we will show how Balbix </a:t>
            </a:r>
            <a:r>
              <a:rPr lang="en-US" sz="1600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can provide visibility into all your assets including your material assets.</a:t>
            </a:r>
            <a:r>
              <a:rPr lang="en-US" sz="1600" u="none" strike="noStrike" cap="none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 </a:t>
            </a:r>
            <a:endParaRPr sz="1600" dirty="0">
              <a:latin typeface="Public Sans" pitchFamily="2" charset="77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latin typeface="Public Sans" pitchFamily="2" charset="77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Public Sans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Additionally, you will be able to</a:t>
            </a:r>
            <a:r>
              <a:rPr lang="en-US" sz="1600" u="none" strike="noStrike" cap="none" dirty="0">
                <a:solidFill>
                  <a:schemeClr val="dk1"/>
                </a:solidFill>
                <a:latin typeface="Public Sans" pitchFamily="2" charset="77"/>
                <a:ea typeface="Calibri"/>
                <a:cs typeface="Calibri"/>
                <a:sym typeface="Calibri"/>
              </a:rPr>
              <a:t> quantify your cyber risk in $-terms, traceable to operational metrics and asset attributes driving this risk. </a:t>
            </a:r>
            <a:endParaRPr sz="1600" dirty="0">
              <a:latin typeface="Public Sans" pitchFamily="2" charset="77"/>
            </a:endParaRPr>
          </a:p>
        </p:txBody>
      </p:sp>
      <p:sp>
        <p:nvSpPr>
          <p:cNvPr id="3" name="Rounded Rectangle 2">
            <a:hlinkClick r:id="rId3"/>
            <a:extLst>
              <a:ext uri="{FF2B5EF4-FFF2-40B4-BE49-F238E27FC236}">
                <a16:creationId xmlns:a16="http://schemas.microsoft.com/office/drawing/2014/main" id="{5F7FC674-48D7-FF47-A59F-46A4B9984A01}"/>
              </a:ext>
            </a:extLst>
          </p:cNvPr>
          <p:cNvSpPr/>
          <p:nvPr/>
        </p:nvSpPr>
        <p:spPr>
          <a:xfrm>
            <a:off x="477981" y="4981850"/>
            <a:ext cx="2392541" cy="4783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dirty="0"/>
              <a:t>Request a Demo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97A0F6-93C8-2A42-A3B0-71888F4D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" y="6083486"/>
            <a:ext cx="1542596" cy="3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1c1f0146_0_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  <a:latin typeface="Public Sans ExtraBold" pitchFamily="2" charset="77"/>
              </a:rPr>
              <a:t>General Directions</a:t>
            </a:r>
            <a:endParaRPr dirty="0">
              <a:solidFill>
                <a:schemeClr val="accent1"/>
              </a:solidFill>
              <a:latin typeface="Public Sans ExtraBold" pitchFamily="2" charset="77"/>
            </a:endParaRPr>
          </a:p>
        </p:txBody>
      </p:sp>
      <p:sp>
        <p:nvSpPr>
          <p:cNvPr id="288" name="Google Shape;288;g24c1c1f0146_0_182"/>
          <p:cNvSpPr txBox="1">
            <a:spLocks noGrp="1"/>
          </p:cNvSpPr>
          <p:nvPr>
            <p:ph type="body" idx="1"/>
          </p:nvPr>
        </p:nvSpPr>
        <p:spPr>
          <a:xfrm>
            <a:off x="430695" y="1711216"/>
            <a:ext cx="8736012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latin typeface="Public Sans"/>
                <a:sym typeface="Calibri"/>
              </a:rPr>
              <a:t>This presentation template </a:t>
            </a:r>
            <a:r>
              <a:rPr lang="en-US" sz="1800" dirty="0">
                <a:latin typeface="Public Sans"/>
              </a:rPr>
              <a:t>includes key slides</a:t>
            </a:r>
            <a:r>
              <a:rPr lang="en-US" sz="1800" dirty="0">
                <a:latin typeface="Public Sans"/>
                <a:sym typeface="Calibri"/>
              </a:rPr>
              <a:t> on the SEC Cybersecurity Rule t</a:t>
            </a:r>
            <a:r>
              <a:rPr lang="en-US" sz="1800" dirty="0">
                <a:latin typeface="Public Sans"/>
              </a:rPr>
              <a:t>hat you can present to</a:t>
            </a:r>
            <a:r>
              <a:rPr lang="en-US" sz="1800" dirty="0">
                <a:latin typeface="Public Sans"/>
                <a:sym typeface="Calibri"/>
              </a:rPr>
              <a:t> your CEO or the board of directors</a:t>
            </a:r>
            <a:endParaRPr lang="en-US" sz="1800" dirty="0">
              <a:latin typeface="Public Sans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MX" sz="1800" dirty="0">
              <a:latin typeface="Public Sans" pitchFamily="2" charset="77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b="1" dirty="0">
                <a:latin typeface="Public Sans"/>
                <a:sym typeface="Calibri"/>
              </a:rPr>
              <a:t>Directions</a:t>
            </a:r>
            <a:endParaRPr lang="en-US" sz="1800" b="1" dirty="0">
              <a:latin typeface="Public Sans"/>
            </a:endParaRPr>
          </a:p>
          <a:p>
            <a:pPr marL="687070" indent="-285750">
              <a:lnSpc>
                <a:spcPct val="120000"/>
              </a:lnSpc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/>
                <a:sym typeface="Calibri"/>
              </a:rPr>
              <a:t>The core presentation is </a:t>
            </a:r>
            <a:r>
              <a:rPr lang="en-US" sz="1800" dirty="0">
                <a:solidFill>
                  <a:schemeClr val="accent1"/>
                </a:solidFill>
                <a:latin typeface="Public San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4-7</a:t>
            </a:r>
            <a:r>
              <a:rPr lang="en-US" sz="1800" dirty="0">
                <a:latin typeface="Public Sans"/>
                <a:sym typeface="Calibri"/>
              </a:rPr>
              <a:t>. Other slides contain instructions and additional materials</a:t>
            </a:r>
            <a:r>
              <a:rPr lang="en-US" sz="1800" dirty="0">
                <a:latin typeface="Public Sans"/>
              </a:rPr>
              <a:t>   </a:t>
            </a:r>
            <a:endParaRPr lang="en-US" sz="1800" dirty="0">
              <a:latin typeface="Public Sans" pitchFamily="2" charset="77"/>
            </a:endParaRPr>
          </a:p>
          <a:p>
            <a:pPr marL="687070" lvl="0" indent="-28575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/>
                <a:sym typeface="Calibri"/>
              </a:rPr>
              <a:t>Customize these slides based on the unique context of your organization and industry</a:t>
            </a:r>
            <a:endParaRPr lang="en-US" sz="1800" dirty="0">
              <a:latin typeface="Public Sans"/>
            </a:endParaRPr>
          </a:p>
          <a:p>
            <a:pPr marL="687070" lvl="0" indent="-28575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dirty="0">
                <a:latin typeface="Public Sans"/>
                <a:sym typeface="Calibri"/>
              </a:rPr>
              <a:t>Use the slides in the appendix section as needed to augment the presentation</a:t>
            </a:r>
            <a:endParaRPr lang="en-US" sz="1800" dirty="0">
              <a:latin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c1c1f04c1_0_0"/>
          <p:cNvSpPr txBox="1"/>
          <p:nvPr/>
        </p:nvSpPr>
        <p:spPr>
          <a:xfrm>
            <a:off x="495432" y="1252787"/>
            <a:ext cx="7996927" cy="391510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800"/>
            </a:pPr>
            <a:r>
              <a:rPr lang="en-US" sz="6600" kern="1200" dirty="0">
                <a:solidFill>
                  <a:srgbClr val="073B4C"/>
                </a:solidFill>
                <a:latin typeface="+mj-lt"/>
                <a:ea typeface="+mj-ea"/>
                <a:cs typeface="+mj-cs"/>
                <a:sym typeface="Calibri"/>
              </a:rPr>
              <a:t>SEC Cybersecurity Rule Update</a:t>
            </a:r>
            <a:endParaRPr lang="en-US" sz="6600" kern="1200" dirty="0">
              <a:solidFill>
                <a:srgbClr val="073B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Google Shape;295;g24c1c1f04c1_0_0">
            <a:extLst>
              <a:ext uri="{FF2B5EF4-FFF2-40B4-BE49-F238E27FC236}">
                <a16:creationId xmlns:a16="http://schemas.microsoft.com/office/drawing/2014/main" id="{48AFA4AE-9666-114F-8986-9156F3F3169B}"/>
              </a:ext>
            </a:extLst>
          </p:cNvPr>
          <p:cNvSpPr txBox="1"/>
          <p:nvPr/>
        </p:nvSpPr>
        <p:spPr>
          <a:xfrm>
            <a:off x="612663" y="4214573"/>
            <a:ext cx="4355497" cy="578179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800"/>
            </a:pPr>
            <a:r>
              <a:rPr lang="en-US" sz="1600" kern="1200" dirty="0">
                <a:solidFill>
                  <a:srgbClr val="118AB2"/>
                </a:solidFill>
                <a:latin typeface="+mn-lt"/>
                <a:ea typeface="+mj-ea"/>
                <a:cs typeface="+mj-cs"/>
                <a:sym typeface="Calibri"/>
              </a:rPr>
              <a:t>October 2023</a:t>
            </a:r>
            <a:endParaRPr lang="en-US" sz="1600" kern="1200" dirty="0">
              <a:solidFill>
                <a:srgbClr val="118AB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c1c1f04c1_0_90"/>
          <p:cNvSpPr txBox="1"/>
          <p:nvPr/>
        </p:nvSpPr>
        <p:spPr>
          <a:xfrm>
            <a:off x="2034989" y="2007916"/>
            <a:ext cx="61376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What are the new requirements</a:t>
            </a:r>
            <a:r>
              <a:rPr lang="en-US" sz="2400" u="none" strike="noStrike" cap="none" dirty="0">
                <a:latin typeface="+mj-lt"/>
                <a:ea typeface="Calibri"/>
                <a:cs typeface="Calibri"/>
                <a:sym typeface="Calibri"/>
              </a:rPr>
              <a:t>?</a:t>
            </a:r>
            <a:endParaRPr dirty="0">
              <a:latin typeface="+mj-lt"/>
            </a:endParaRPr>
          </a:p>
        </p:txBody>
      </p:sp>
      <p:sp>
        <p:nvSpPr>
          <p:cNvPr id="308" name="Google Shape;308;g24c1c1f04c1_0_90"/>
          <p:cNvSpPr txBox="1"/>
          <p:nvPr/>
        </p:nvSpPr>
        <p:spPr>
          <a:xfrm>
            <a:off x="2034989" y="3343956"/>
            <a:ext cx="58817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How does the SEC describe materiality? </a:t>
            </a:r>
            <a:endParaRPr dirty="0">
              <a:latin typeface="+mj-lt"/>
            </a:endParaRPr>
          </a:p>
        </p:txBody>
      </p:sp>
      <p:sp>
        <p:nvSpPr>
          <p:cNvPr id="311" name="Google Shape;311;g24c1c1f04c1_0_90"/>
          <p:cNvSpPr txBox="1"/>
          <p:nvPr/>
        </p:nvSpPr>
        <p:spPr>
          <a:xfrm>
            <a:off x="2034989" y="4679996"/>
            <a:ext cx="81220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  <a:ea typeface="Calibri"/>
                <a:cs typeface="Calibri"/>
                <a:sym typeface="Calibri"/>
              </a:rPr>
              <a:t>What should go into our new 8-K and 10-K forms?</a:t>
            </a:r>
            <a:endParaRPr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6C8128-E708-F446-966D-807C639345EC}"/>
              </a:ext>
            </a:extLst>
          </p:cNvPr>
          <p:cNvSpPr/>
          <p:nvPr/>
        </p:nvSpPr>
        <p:spPr>
          <a:xfrm>
            <a:off x="1039309" y="1852648"/>
            <a:ext cx="772160" cy="772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3200" b="1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5A7ED4-A83C-BE41-B349-2D0DE581AD3E}"/>
              </a:ext>
            </a:extLst>
          </p:cNvPr>
          <p:cNvSpPr/>
          <p:nvPr/>
        </p:nvSpPr>
        <p:spPr>
          <a:xfrm>
            <a:off x="1039309" y="3173448"/>
            <a:ext cx="772160" cy="772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3200" b="1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758493-B027-3549-BB86-980CCED9E815}"/>
              </a:ext>
            </a:extLst>
          </p:cNvPr>
          <p:cNvSpPr/>
          <p:nvPr/>
        </p:nvSpPr>
        <p:spPr>
          <a:xfrm>
            <a:off x="1039309" y="4524728"/>
            <a:ext cx="772160" cy="772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MX" sz="32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4EBE2E-E7A5-5142-B5B4-73D52117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" y="159026"/>
            <a:ext cx="10515600" cy="891210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400" b="1" u="none" strike="noStrike" cap="none" dirty="0">
                <a:solidFill>
                  <a:srgbClr val="073B4C"/>
                </a:solidFill>
                <a:latin typeface="+mj-lt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4400" b="1" dirty="0">
                <a:solidFill>
                  <a:srgbClr val="073B4C"/>
                </a:solidFill>
                <a:latin typeface="+mj-lt"/>
                <a:ea typeface="Helvetica Neue"/>
                <a:cs typeface="Helvetica Neue"/>
                <a:sym typeface="Helvetica Neue"/>
              </a:rPr>
              <a:t>ummary of the SEC Rule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311D4F57-9A45-4342-8A12-9F1DECBA4544}"/>
              </a:ext>
            </a:extLst>
          </p:cNvPr>
          <p:cNvSpPr/>
          <p:nvPr/>
        </p:nvSpPr>
        <p:spPr>
          <a:xfrm>
            <a:off x="1385621" y="1224368"/>
            <a:ext cx="1464393" cy="146439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21257B-BC06-6343-8A90-48C23ACBBB8F}"/>
              </a:ext>
            </a:extLst>
          </p:cNvPr>
          <p:cNvSpPr/>
          <p:nvPr/>
        </p:nvSpPr>
        <p:spPr>
          <a:xfrm>
            <a:off x="9250003" y="1224368"/>
            <a:ext cx="1464393" cy="146439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latin typeface="+mj-lt"/>
            </a:endParaRPr>
          </a:p>
        </p:txBody>
      </p:sp>
      <p:pic>
        <p:nvPicPr>
          <p:cNvPr id="3" name="Google Shape;374;g24c1c1f04c1_1_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B3B4E3-0D0E-4740-9FB5-7D99E95C5D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5519" y="1633938"/>
            <a:ext cx="648693" cy="64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76;g24c1c1f04c1_1_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E690E6-6AD4-8441-8DFE-C3C9E4CDB1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7517" y="1530902"/>
            <a:ext cx="909364" cy="9093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1;g24c1c1f04c1_1_0">
            <a:extLst>
              <a:ext uri="{FF2B5EF4-FFF2-40B4-BE49-F238E27FC236}">
                <a16:creationId xmlns:a16="http://schemas.microsoft.com/office/drawing/2014/main" id="{770B14D4-7055-1B49-A6E1-7A83F776A2C5}"/>
              </a:ext>
            </a:extLst>
          </p:cNvPr>
          <p:cNvSpPr/>
          <p:nvPr/>
        </p:nvSpPr>
        <p:spPr>
          <a:xfrm>
            <a:off x="592452" y="2725130"/>
            <a:ext cx="3050731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strike="noStrike" cap="none" dirty="0">
                <a:latin typeface="+mj-lt"/>
                <a:sym typeface="Arial"/>
              </a:rPr>
              <a:t>Cyber Incident Reporting</a:t>
            </a:r>
            <a:endParaRPr b="1" dirty="0">
              <a:latin typeface="+mj-lt"/>
            </a:endParaRPr>
          </a:p>
        </p:txBody>
      </p:sp>
      <p:sp>
        <p:nvSpPr>
          <p:cNvPr id="8" name="Google Shape;347;g24c1c1f04c1_1_0">
            <a:extLst>
              <a:ext uri="{FF2B5EF4-FFF2-40B4-BE49-F238E27FC236}">
                <a16:creationId xmlns:a16="http://schemas.microsoft.com/office/drawing/2014/main" id="{5D710C39-0954-4E46-9EAB-78846D477B1C}"/>
              </a:ext>
            </a:extLst>
          </p:cNvPr>
          <p:cNvSpPr/>
          <p:nvPr/>
        </p:nvSpPr>
        <p:spPr>
          <a:xfrm>
            <a:off x="4065388" y="2725130"/>
            <a:ext cx="4287278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strike="noStrike" cap="none" dirty="0">
                <a:latin typeface="+mj-lt"/>
                <a:sym typeface="Arial"/>
              </a:rPr>
              <a:t>Cyber Risk Management &amp; Strategy</a:t>
            </a:r>
            <a:endParaRPr b="1" dirty="0">
              <a:latin typeface="+mj-lt"/>
            </a:endParaRPr>
          </a:p>
        </p:txBody>
      </p:sp>
      <p:sp>
        <p:nvSpPr>
          <p:cNvPr id="9" name="Google Shape;362;g24c1c1f04c1_1_0">
            <a:extLst>
              <a:ext uri="{FF2B5EF4-FFF2-40B4-BE49-F238E27FC236}">
                <a16:creationId xmlns:a16="http://schemas.microsoft.com/office/drawing/2014/main" id="{4E4F41B0-1847-574A-9BDE-4734D2BEB162}"/>
              </a:ext>
            </a:extLst>
          </p:cNvPr>
          <p:cNvSpPr/>
          <p:nvPr/>
        </p:nvSpPr>
        <p:spPr>
          <a:xfrm>
            <a:off x="8691936" y="2725130"/>
            <a:ext cx="2580529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strike="noStrike" cap="none" dirty="0">
                <a:latin typeface="+mj-lt"/>
                <a:sym typeface="Arial"/>
              </a:rPr>
              <a:t>Cyber Governance</a:t>
            </a:r>
            <a:endParaRPr b="1" dirty="0">
              <a:latin typeface="+mj-lt"/>
            </a:endParaRPr>
          </a:p>
        </p:txBody>
      </p:sp>
      <p:sp>
        <p:nvSpPr>
          <p:cNvPr id="13" name="Google Shape;331;g24c1c1f04c1_1_0">
            <a:extLst>
              <a:ext uri="{FF2B5EF4-FFF2-40B4-BE49-F238E27FC236}">
                <a16:creationId xmlns:a16="http://schemas.microsoft.com/office/drawing/2014/main" id="{10A3CCA0-B57F-D044-9EFB-9B1F6864D046}"/>
              </a:ext>
            </a:extLst>
          </p:cNvPr>
          <p:cNvSpPr/>
          <p:nvPr/>
        </p:nvSpPr>
        <p:spPr>
          <a:xfrm>
            <a:off x="592452" y="3075707"/>
            <a:ext cx="3050731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none" strike="noStrike" cap="none" dirty="0">
                <a:solidFill>
                  <a:schemeClr val="accent3"/>
                </a:solidFill>
                <a:latin typeface="+mj-lt"/>
                <a:sym typeface="Arial"/>
              </a:rPr>
              <a:t>Form 8-K Item 1.05, Form 6K</a:t>
            </a:r>
            <a:endParaRPr sz="11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" name="Google Shape;347;g24c1c1f04c1_1_0">
            <a:extLst>
              <a:ext uri="{FF2B5EF4-FFF2-40B4-BE49-F238E27FC236}">
                <a16:creationId xmlns:a16="http://schemas.microsoft.com/office/drawing/2014/main" id="{F8E9F27C-CD99-D54D-AD65-01880963B851}"/>
              </a:ext>
            </a:extLst>
          </p:cNvPr>
          <p:cNvSpPr/>
          <p:nvPr/>
        </p:nvSpPr>
        <p:spPr>
          <a:xfrm>
            <a:off x="4065388" y="3075707"/>
            <a:ext cx="4287278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none" strike="noStrike" cap="none" dirty="0">
                <a:solidFill>
                  <a:schemeClr val="accent3"/>
                </a:solidFill>
                <a:latin typeface="+mj-lt"/>
                <a:sym typeface="Arial"/>
              </a:rPr>
              <a:t>Regulation S-K Item 106 (b)</a:t>
            </a:r>
            <a:endParaRPr sz="11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5" name="Google Shape;362;g24c1c1f04c1_1_0">
            <a:extLst>
              <a:ext uri="{FF2B5EF4-FFF2-40B4-BE49-F238E27FC236}">
                <a16:creationId xmlns:a16="http://schemas.microsoft.com/office/drawing/2014/main" id="{B39EA65C-E168-8D46-B32F-2F9C2067A156}"/>
              </a:ext>
            </a:extLst>
          </p:cNvPr>
          <p:cNvSpPr/>
          <p:nvPr/>
        </p:nvSpPr>
        <p:spPr>
          <a:xfrm>
            <a:off x="8431347" y="3075707"/>
            <a:ext cx="3101707" cy="35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lvl="0" algn="ctr"/>
            <a:r>
              <a:rPr lang="en-US" sz="1100" b="1" dirty="0">
                <a:solidFill>
                  <a:schemeClr val="accent3"/>
                </a:solidFill>
                <a:latin typeface="+mj-lt"/>
              </a:rPr>
              <a:t>Regulation S-K Item 106 (b), Form 20F</a:t>
            </a:r>
          </a:p>
        </p:txBody>
      </p:sp>
      <p:sp>
        <p:nvSpPr>
          <p:cNvPr id="16" name="Google Shape;368;g24c1c1f04c1_1_0">
            <a:extLst>
              <a:ext uri="{FF2B5EF4-FFF2-40B4-BE49-F238E27FC236}">
                <a16:creationId xmlns:a16="http://schemas.microsoft.com/office/drawing/2014/main" id="{83A4407B-51A1-6C4D-9F23-C56D88B35FAF}"/>
              </a:ext>
            </a:extLst>
          </p:cNvPr>
          <p:cNvSpPr txBox="1"/>
          <p:nvPr/>
        </p:nvSpPr>
        <p:spPr>
          <a:xfrm>
            <a:off x="446917" y="3622218"/>
            <a:ext cx="33418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Companies must report material cybersecurity incidents in Form 8-K within four business days of materiality determination.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Exceptions for public safety and national security situations. 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Materiality determination should be based on federal securities law materiality, including quantitative and qualitative factors. 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If required information is not determined or is unavailable at the time of the filing, the 8-K should include disclosure of this fact, and the 8-K should be later amended when the information is determined or becomes available. </a:t>
            </a:r>
            <a:endParaRPr sz="1000" dirty="0">
              <a:solidFill>
                <a:srgbClr val="073B4C"/>
              </a:solidFill>
              <a:latin typeface="+mn-lt"/>
            </a:endParaRPr>
          </a:p>
        </p:txBody>
      </p:sp>
      <p:sp>
        <p:nvSpPr>
          <p:cNvPr id="17" name="Google Shape;369;g24c1c1f04c1_1_0">
            <a:extLst>
              <a:ext uri="{FF2B5EF4-FFF2-40B4-BE49-F238E27FC236}">
                <a16:creationId xmlns:a16="http://schemas.microsoft.com/office/drawing/2014/main" id="{AE768959-A11C-F146-990F-7AB0B68FCE55}"/>
              </a:ext>
            </a:extLst>
          </p:cNvPr>
          <p:cNvSpPr txBox="1"/>
          <p:nvPr/>
        </p:nvSpPr>
        <p:spPr>
          <a:xfrm>
            <a:off x="4392591" y="3622218"/>
            <a:ext cx="3341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Company must describe process for assessing, identifying and managing material risks from cyber threats.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And describe whether any risks from cybersecurity threats have materially affected (or are likely to materially affect) business strategy, results of operations, or financial condition</a:t>
            </a:r>
            <a:endParaRPr sz="1000" dirty="0">
              <a:solidFill>
                <a:srgbClr val="073B4C"/>
              </a:solidFill>
              <a:latin typeface="+mn-lt"/>
            </a:endParaRPr>
          </a:p>
        </p:txBody>
      </p:sp>
      <p:sp>
        <p:nvSpPr>
          <p:cNvPr id="18" name="Google Shape;370;g24c1c1f04c1_1_0">
            <a:extLst>
              <a:ext uri="{FF2B5EF4-FFF2-40B4-BE49-F238E27FC236}">
                <a16:creationId xmlns:a16="http://schemas.microsoft.com/office/drawing/2014/main" id="{579ABD6E-41C0-6D45-BF82-3C3D5B767A20}"/>
              </a:ext>
            </a:extLst>
          </p:cNvPr>
          <p:cNvSpPr txBox="1"/>
          <p:nvPr/>
        </p:nvSpPr>
        <p:spPr>
          <a:xfrm>
            <a:off x="8311300" y="3661206"/>
            <a:ext cx="33418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Company must describe governance of cyber security risks as it relates to: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The board’s oversight of cybersecurity risk, including identification of any board committees responsible for oversight and the process by which they are informed about cyber risks </a:t>
            </a:r>
            <a:endParaRPr sz="1000" dirty="0">
              <a:solidFill>
                <a:srgbClr val="073B4C"/>
              </a:solidFill>
              <a:latin typeface="+mn-l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cap="none" dirty="0">
              <a:solidFill>
                <a:srgbClr val="073B4C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rgbClr val="073B4C"/>
                </a:solidFill>
                <a:latin typeface="+mn-lt"/>
                <a:sym typeface="Arial"/>
              </a:rPr>
              <a:t>Management's role and expertise in assessing the managing material cyber security risk and implementing cyber security policies, procedures and strategies.</a:t>
            </a:r>
            <a:endParaRPr sz="1000" dirty="0">
              <a:solidFill>
                <a:srgbClr val="073B4C"/>
              </a:solidFill>
              <a:latin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A5C0E1-F6A9-834F-9E33-85F400542BDD}"/>
              </a:ext>
            </a:extLst>
          </p:cNvPr>
          <p:cNvCxnSpPr>
            <a:cxnSpLocks/>
          </p:cNvCxnSpPr>
          <p:nvPr/>
        </p:nvCxnSpPr>
        <p:spPr>
          <a:xfrm>
            <a:off x="446917" y="3502996"/>
            <a:ext cx="33418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6E7406-85A3-4648-8604-059F9CF7A9DB}"/>
              </a:ext>
            </a:extLst>
          </p:cNvPr>
          <p:cNvCxnSpPr/>
          <p:nvPr/>
        </p:nvCxnSpPr>
        <p:spPr>
          <a:xfrm>
            <a:off x="4392591" y="3502996"/>
            <a:ext cx="33418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4DB140-0FDD-6B41-893A-1A40ADE84BF7}"/>
              </a:ext>
            </a:extLst>
          </p:cNvPr>
          <p:cNvCxnSpPr>
            <a:cxnSpLocks/>
          </p:cNvCxnSpPr>
          <p:nvPr/>
        </p:nvCxnSpPr>
        <p:spPr>
          <a:xfrm>
            <a:off x="8311300" y="3502996"/>
            <a:ext cx="33418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56DDDC1-BE8A-8843-80E9-E77683409E5F}"/>
              </a:ext>
            </a:extLst>
          </p:cNvPr>
          <p:cNvSpPr/>
          <p:nvPr/>
        </p:nvSpPr>
        <p:spPr>
          <a:xfrm>
            <a:off x="5386789" y="1224368"/>
            <a:ext cx="1464393" cy="146439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latin typeface="+mj-lt"/>
            </a:endParaRPr>
          </a:p>
        </p:txBody>
      </p:sp>
      <p:pic>
        <p:nvPicPr>
          <p:cNvPr id="4" name="Google Shape;375;g24c1c1f04c1_1_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88C254-7D6A-DD45-8F05-5529EB104D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639" y="1572543"/>
            <a:ext cx="764692" cy="764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E38D7-F820-664D-B4A1-082B1324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73B4C"/>
                </a:solidFill>
                <a:latin typeface="+mj-lt"/>
              </a:rPr>
              <a:t>Requirements in a nutshell</a:t>
            </a:r>
            <a:endParaRPr lang="en-MX" dirty="0">
              <a:solidFill>
                <a:srgbClr val="073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2AB56E-30B8-2649-9BFE-A8C300FC4E24}"/>
              </a:ext>
            </a:extLst>
          </p:cNvPr>
          <p:cNvSpPr txBox="1"/>
          <p:nvPr/>
        </p:nvSpPr>
        <p:spPr>
          <a:xfrm>
            <a:off x="602753" y="1679056"/>
            <a:ext cx="3335794" cy="6405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US" sz="1800" b="1" u="none" strike="noStrike" cap="none" dirty="0">
                <a:latin typeface="+mj-lt"/>
              </a:rPr>
              <a:t>How </a:t>
            </a:r>
            <a:r>
              <a:rPr lang="en-US" sz="1800" b="1" dirty="0">
                <a:latin typeface="+mj-lt"/>
              </a:rPr>
              <a:t>does SEC define it</a:t>
            </a:r>
            <a:endParaRPr lang="en-US" sz="1800" b="1" u="none" strike="noStrike" cap="none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A137A-2F8C-0E43-89C3-89DEDDEFEDC3}"/>
              </a:ext>
            </a:extLst>
          </p:cNvPr>
          <p:cNvSpPr txBox="1"/>
          <p:nvPr/>
        </p:nvSpPr>
        <p:spPr>
          <a:xfrm>
            <a:off x="4317999" y="1679056"/>
            <a:ext cx="3335794" cy="6405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US" sz="1800" b="1" u="none" strike="noStrike" cap="none" dirty="0">
                <a:latin typeface="+mj-lt"/>
              </a:rPr>
              <a:t>Who should be involved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76C26-03CA-014C-9B72-D9CB14D73CAD}"/>
              </a:ext>
            </a:extLst>
          </p:cNvPr>
          <p:cNvSpPr txBox="1"/>
          <p:nvPr/>
        </p:nvSpPr>
        <p:spPr>
          <a:xfrm>
            <a:off x="8070572" y="1679056"/>
            <a:ext cx="3335794" cy="6405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US" sz="1800" b="1" u="none" strike="noStrike" cap="none" dirty="0">
                <a:latin typeface="+mj-lt"/>
              </a:rPr>
              <a:t>Addressing grey areas</a:t>
            </a:r>
          </a:p>
        </p:txBody>
      </p:sp>
      <p:sp>
        <p:nvSpPr>
          <p:cNvPr id="8" name="Google Shape;386;g24c1c1f04c1_1_67">
            <a:extLst>
              <a:ext uri="{FF2B5EF4-FFF2-40B4-BE49-F238E27FC236}">
                <a16:creationId xmlns:a16="http://schemas.microsoft.com/office/drawing/2014/main" id="{88430BA1-5141-0348-9249-A15CAAA81745}"/>
              </a:ext>
            </a:extLst>
          </p:cNvPr>
          <p:cNvSpPr txBox="1"/>
          <p:nvPr/>
        </p:nvSpPr>
        <p:spPr>
          <a:xfrm>
            <a:off x="432805" y="2563411"/>
            <a:ext cx="3335794" cy="248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Any reasonable person deemed it material for investment decisions</a:t>
            </a:r>
            <a:endParaRPr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Materiality factors go beyond immediate effects, including long-term ones</a:t>
            </a:r>
            <a:endParaRPr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Consider a range of qualitative factors, not just number of records impacted</a:t>
            </a:r>
            <a:endParaRPr u="none" strike="noStrike" cap="none" dirty="0">
              <a:solidFill>
                <a:srgbClr val="073B4C"/>
              </a:solidFill>
              <a:latin typeface="+mj-lt"/>
              <a:sym typeface="Arial"/>
            </a:endParaRPr>
          </a:p>
        </p:txBody>
      </p:sp>
      <p:sp>
        <p:nvSpPr>
          <p:cNvPr id="9" name="Google Shape;386;g24c1c1f04c1_1_67">
            <a:extLst>
              <a:ext uri="{FF2B5EF4-FFF2-40B4-BE49-F238E27FC236}">
                <a16:creationId xmlns:a16="http://schemas.microsoft.com/office/drawing/2014/main" id="{B923E089-4364-F64B-AD87-DEAC687FB1C2}"/>
              </a:ext>
            </a:extLst>
          </p:cNvPr>
          <p:cNvSpPr txBox="1"/>
          <p:nvPr/>
        </p:nvSpPr>
        <p:spPr>
          <a:xfrm>
            <a:off x="4070083" y="2563411"/>
            <a:ext cx="3583709" cy="230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Multiple stakeholders across leadership, security, finance, risk, legal.</a:t>
            </a:r>
            <a:endParaRPr lang="en-US"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Build a playbook for identifying material incidents, disclose criteria.</a:t>
            </a:r>
            <a:endParaRPr lang="en-US"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3B4C"/>
                </a:solidFill>
                <a:latin typeface="+mj-lt"/>
              </a:rPr>
              <a:t>Security will play a role</a:t>
            </a: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,</a:t>
            </a:r>
            <a:r>
              <a:rPr lang="en-US" dirty="0">
                <a:solidFill>
                  <a:srgbClr val="073B4C"/>
                </a:solidFill>
                <a:latin typeface="+mj-lt"/>
              </a:rPr>
              <a:t> but needs collaboration </a:t>
            </a:r>
          </a:p>
        </p:txBody>
      </p:sp>
      <p:sp>
        <p:nvSpPr>
          <p:cNvPr id="10" name="Google Shape;386;g24c1c1f04c1_1_67">
            <a:extLst>
              <a:ext uri="{FF2B5EF4-FFF2-40B4-BE49-F238E27FC236}">
                <a16:creationId xmlns:a16="http://schemas.microsoft.com/office/drawing/2014/main" id="{6809371D-9389-024F-9608-8589572E5B72}"/>
              </a:ext>
            </a:extLst>
          </p:cNvPr>
          <p:cNvSpPr txBox="1"/>
          <p:nvPr/>
        </p:nvSpPr>
        <p:spPr>
          <a:xfrm>
            <a:off x="7866610" y="2563411"/>
            <a:ext cx="3539756" cy="230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Any doubts about materiality should favor the investor.</a:t>
            </a:r>
            <a:endParaRPr lang="en-US"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When in doubt, disclose. </a:t>
            </a:r>
            <a:endParaRPr lang="en-US" dirty="0">
              <a:solidFill>
                <a:srgbClr val="073B4C"/>
              </a:solidFill>
              <a:latin typeface="+mj-lt"/>
            </a:endParaRPr>
          </a:p>
          <a:p>
            <a:pPr marL="3111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u="none" strike="noStrike" cap="none" dirty="0">
                <a:solidFill>
                  <a:srgbClr val="073B4C"/>
                </a:solidFill>
                <a:latin typeface="+mj-lt"/>
                <a:sym typeface="Arial"/>
              </a:rPr>
              <a:t>The four-day reporting window for material cyber incidents begins upon materiality determination, not incident detection.</a:t>
            </a:r>
            <a:endParaRPr lang="en-US" dirty="0">
              <a:solidFill>
                <a:srgbClr val="073B4C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91DFB-10B7-2346-90DB-21812F3A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87" y="159026"/>
            <a:ext cx="10515600" cy="891210"/>
          </a:xfrm>
        </p:spPr>
        <p:txBody>
          <a:bodyPr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73B4C"/>
                </a:solidFill>
                <a:latin typeface="+mj-lt"/>
              </a:rPr>
              <a:t>The most important concept—materiality</a:t>
            </a:r>
            <a:endParaRPr lang="en-US" sz="3800" b="1" dirty="0">
              <a:solidFill>
                <a:srgbClr val="073B4C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24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g24c1c1f04c1_0_90">
            <a:extLst>
              <a:ext uri="{FF2B5EF4-FFF2-40B4-BE49-F238E27FC236}">
                <a16:creationId xmlns:a16="http://schemas.microsoft.com/office/drawing/2014/main" id="{C81CE2F0-69EF-F34C-9262-B5D8B2F62ECE}"/>
              </a:ext>
            </a:extLst>
          </p:cNvPr>
          <p:cNvSpPr txBox="1"/>
          <p:nvPr/>
        </p:nvSpPr>
        <p:spPr>
          <a:xfrm>
            <a:off x="239458" y="2656"/>
            <a:ext cx="11021422" cy="102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sz="3800" b="1" dirty="0">
                <a:solidFill>
                  <a:srgbClr val="073B4C"/>
                </a:solidFill>
                <a:latin typeface="+mj-lt"/>
              </a:rPr>
              <a:t>What goes into our new 8-K and 10-K forms</a:t>
            </a:r>
            <a:endParaRPr lang="en-US" sz="3800" b="1" dirty="0">
              <a:solidFill>
                <a:srgbClr val="073B4C"/>
              </a:solidFill>
              <a:latin typeface="+mj-lt"/>
              <a:ea typeface="Helvetica Neue"/>
              <a:cs typeface="Helvetica Neue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1EF5AC-3338-9E48-A86C-4305A54BA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04616"/>
              </p:ext>
            </p:extLst>
          </p:nvPr>
        </p:nvGraphicFramePr>
        <p:xfrm>
          <a:off x="6498102" y="1218287"/>
          <a:ext cx="4697436" cy="476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436">
                  <a:extLst>
                    <a:ext uri="{9D8B030D-6E8A-4147-A177-3AD203B41FA5}">
                      <a16:colId xmlns:a16="http://schemas.microsoft.com/office/drawing/2014/main" val="1793070861"/>
                    </a:ext>
                  </a:extLst>
                </a:gridCol>
              </a:tblGrid>
              <a:tr h="611294">
                <a:tc>
                  <a:txBody>
                    <a:bodyPr/>
                    <a:lstStyle/>
                    <a:p>
                      <a:pPr marL="89535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MX" sz="2400" b="1" i="0" dirty="0">
                          <a:latin typeface="+mj-lt"/>
                        </a:rPr>
                        <a:t>Form 10-K</a:t>
                      </a:r>
                      <a:endParaRPr lang="en-US" dirty="0"/>
                    </a:p>
                  </a:txBody>
                  <a:tcPr marL="108000" marR="108000" marT="108000" marB="108000" anchor="b">
                    <a:solidFill>
                      <a:srgbClr val="073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96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73B4C"/>
                        </a:buClr>
                        <a:buSzPts val="18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What's </a:t>
                      </a: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our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 process for assessing/mitigating cybersecurity risks?</a:t>
                      </a:r>
                      <a:endParaRPr lang="en-US" sz="1600" dirty="0">
                        <a:solidFill>
                          <a:srgbClr val="073B4C"/>
                        </a:solidFill>
                        <a:latin typeface="+mj-lt"/>
                      </a:endParaRPr>
                    </a:p>
                    <a:p>
                      <a:pPr marL="17780" marR="0" lvl="0"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SzPts val="18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What tools and methodologies are </a:t>
                      </a: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used </a:t>
                      </a:r>
                      <a:b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</a:b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for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 continuous cyber risk assessment?</a:t>
                      </a:r>
                      <a:endParaRPr lang="en-US" sz="1600" dirty="0">
                        <a:solidFill>
                          <a:srgbClr val="073B4C"/>
                        </a:solidFill>
                        <a:latin typeface="+mj-lt"/>
                      </a:endParaRPr>
                    </a:p>
                    <a:p>
                      <a:pPr marL="1778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73B4C"/>
                        </a:buClr>
                        <a:buSzPts val="18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</a:rPr>
                        <a:t>Who is responsible for cybersecurity governance program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?</a:t>
                      </a:r>
                      <a:endParaRPr lang="en-US" sz="1600" dirty="0">
                        <a:solidFill>
                          <a:srgbClr val="073B4C"/>
                        </a:solidFill>
                        <a:latin typeface="+mj-lt"/>
                      </a:endParaRPr>
                    </a:p>
                    <a:p>
                      <a:pPr marL="1778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73B4C"/>
                        </a:buClr>
                        <a:buSzPts val="18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How </a:t>
                      </a: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do we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 ensur</a:t>
                      </a: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e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 that cybersecurity is </a:t>
                      </a:r>
                      <a:b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</a:b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an integral part of </a:t>
                      </a:r>
                      <a:r>
                        <a:rPr lang="en-US" sz="1600" dirty="0">
                          <a:solidFill>
                            <a:srgbClr val="073B4C"/>
                          </a:solidFill>
                          <a:latin typeface="+mj-lt"/>
                        </a:rPr>
                        <a:t>our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</a:rPr>
                        <a:t> </a:t>
                      </a:r>
                      <a:r>
                        <a:rPr lang="en-US" sz="1600" u="none" strike="noStrike" cap="none" dirty="0">
                          <a:solidFill>
                            <a:srgbClr val="073B4C"/>
                          </a:solidFill>
                          <a:latin typeface="+mj-lt"/>
                          <a:sym typeface="Arial"/>
                        </a:rPr>
                        <a:t>business operations?</a:t>
                      </a:r>
                      <a:endParaRPr lang="en-US" sz="1600" dirty="0">
                        <a:solidFill>
                          <a:srgbClr val="073B4C"/>
                        </a:solidFill>
                        <a:latin typeface="+mj-lt"/>
                      </a:endParaRPr>
                    </a:p>
                    <a:p>
                      <a:pPr marL="375750" indent="-357750">
                        <a:lnSpc>
                          <a:spcPct val="120000"/>
                        </a:lnSpc>
                        <a:spcAft>
                          <a:spcPts val="2400"/>
                        </a:spcAft>
                        <a:buClr>
                          <a:srgbClr val="073B4C"/>
                        </a:buClr>
                        <a:buFont typeface="Arial" panose="020B0604020202020204" pitchFamily="34" charset="0"/>
                        <a:buChar char="•"/>
                      </a:pPr>
                      <a:endParaRPr lang="en-MX" sz="1600" dirty="0">
                        <a:solidFill>
                          <a:srgbClr val="073B4C"/>
                        </a:solidFill>
                        <a:latin typeface="+mj-lt"/>
                      </a:endParaRPr>
                    </a:p>
                  </a:txBody>
                  <a:tcPr marL="180000" marR="180000" marT="216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196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3D67CA-1DB8-0AA9-76FD-BFC764F43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50536"/>
              </p:ext>
            </p:extLst>
          </p:nvPr>
        </p:nvGraphicFramePr>
        <p:xfrm>
          <a:off x="695179" y="1218287"/>
          <a:ext cx="4709160" cy="482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160">
                  <a:extLst>
                    <a:ext uri="{9D8B030D-6E8A-4147-A177-3AD203B41FA5}">
                      <a16:colId xmlns:a16="http://schemas.microsoft.com/office/drawing/2014/main" val="1793070861"/>
                    </a:ext>
                  </a:extLst>
                </a:gridCol>
              </a:tblGrid>
              <a:tr h="655888">
                <a:tc>
                  <a:txBody>
                    <a:bodyPr/>
                    <a:lstStyle/>
                    <a:p>
                      <a:pPr marL="89535" marR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MX" sz="2400" b="1" i="0" dirty="0">
                          <a:latin typeface="+mj-lt"/>
                        </a:rPr>
                        <a:t>Form 8-K</a:t>
                      </a:r>
                      <a:endParaRPr lang="en-US" dirty="0"/>
                    </a:p>
                  </a:txBody>
                  <a:tcPr marL="108000" marR="108000" marT="108000" marB="108000" anchor="b">
                    <a:solidFill>
                      <a:srgbClr val="073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96373"/>
                  </a:ext>
                </a:extLst>
              </a:tr>
              <a:tr h="4173837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When did the incident occur and who was notified once it was determined material?</a:t>
                      </a:r>
                    </a:p>
                    <a:p>
                      <a:pPr marL="0" lvl="0" indent="0"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Who was involved and what information/records did we lose during this incident? </a:t>
                      </a:r>
                      <a:endParaRPr lang="en-US"/>
                    </a:p>
                    <a:p>
                      <a:pPr marL="0" lvl="0" indent="0"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How will this incident impact our forward-looking  revenue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  <a:sym typeface="Arial"/>
                        </a:rPr>
                        <a:t> and 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expenses? </a:t>
                      </a:r>
                      <a:endParaRPr lang="en-US"/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en-US" sz="1600" b="0" i="0" u="none" strike="noStrike" cap="none" noProof="0" dirty="0">
                        <a:solidFill>
                          <a:srgbClr val="073B4C"/>
                        </a:solidFill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  <a:sym typeface="Arial"/>
                        </a:rPr>
                        <a:t>How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 does it impact our shareholders— </a:t>
                      </a:r>
                      <a:b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  <a:sym typeface="Arial"/>
                        </a:rPr>
                        <a:t>do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 we have insurance to cover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  <a:sym typeface="Arial"/>
                        </a:rPr>
                        <a:t>?</a:t>
                      </a:r>
                      <a:r>
                        <a:rPr lang="en-US" sz="1600" b="0" i="0" u="none" strike="noStrike" cap="none" noProof="0" dirty="0">
                          <a:solidFill>
                            <a:srgbClr val="073B4C"/>
                          </a:solidFill>
                          <a:latin typeface="Arial"/>
                        </a:rPr>
                        <a:t>   </a:t>
                      </a:r>
                      <a:endParaRPr lang="en-US"/>
                    </a:p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dirty="0"/>
                    </a:p>
                  </a:txBody>
                  <a:tcPr marL="180000" marR="180000" marT="216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1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4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c1c1f04c1_0_0"/>
          <p:cNvSpPr txBox="1"/>
          <p:nvPr/>
        </p:nvSpPr>
        <p:spPr>
          <a:xfrm>
            <a:off x="448539" y="1424556"/>
            <a:ext cx="8067265" cy="391510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800"/>
            </a:pPr>
            <a:r>
              <a:rPr lang="en-US" sz="6600" kern="1200" dirty="0">
                <a:solidFill>
                  <a:srgbClr val="073B4C"/>
                </a:solidFill>
                <a:latin typeface="+mj-lt"/>
                <a:ea typeface="+mj-ea"/>
                <a:cs typeface="+mj-cs"/>
                <a:sym typeface="Calibri"/>
              </a:rPr>
              <a:t>Appendix Slides</a:t>
            </a:r>
            <a:endParaRPr lang="en-US" sz="6600" kern="1200" dirty="0">
              <a:solidFill>
                <a:srgbClr val="073B4C"/>
              </a:solidFill>
              <a:latin typeface="+mj-lt"/>
              <a:ea typeface="+mj-ea"/>
            </a:endParaRPr>
          </a:p>
        </p:txBody>
      </p:sp>
      <p:sp>
        <p:nvSpPr>
          <p:cNvPr id="18" name="Google Shape;213;g24c1c1f04c1_0_297">
            <a:extLst>
              <a:ext uri="{FF2B5EF4-FFF2-40B4-BE49-F238E27FC236}">
                <a16:creationId xmlns:a16="http://schemas.microsoft.com/office/drawing/2014/main" id="{EBC9213E-DBC2-F940-B5FF-FE12A68C02A3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460480" y="6396990"/>
            <a:ext cx="63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accent3"/>
                </a:solidFill>
                <a:latin typeface="Public Sans" pitchFamily="2" charset="77"/>
              </a:rPr>
              <a:t>8</a:t>
            </a:fld>
            <a:endParaRPr sz="1200" dirty="0">
              <a:solidFill>
                <a:schemeClr val="accent3"/>
              </a:solidFill>
              <a:latin typeface="Public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007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2;p4">
            <a:extLst>
              <a:ext uri="{FF2B5EF4-FFF2-40B4-BE49-F238E27FC236}">
                <a16:creationId xmlns:a16="http://schemas.microsoft.com/office/drawing/2014/main" id="{AA008574-CD3D-E94A-AE99-C168E336F864}"/>
              </a:ext>
            </a:extLst>
          </p:cNvPr>
          <p:cNvSpPr/>
          <p:nvPr/>
        </p:nvSpPr>
        <p:spPr>
          <a:xfrm>
            <a:off x="2288336" y="1576491"/>
            <a:ext cx="2739946" cy="1070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Poor awareness of cyber risks</a:t>
            </a:r>
            <a:r>
              <a:rPr lang="en-US" sz="1100" dirty="0">
                <a:solidFill>
                  <a:srgbClr val="073B4C"/>
                </a:solidFill>
                <a:latin typeface="+mn-lt"/>
              </a:rPr>
              <a:t> </a:t>
            </a:r>
            <a:endParaRPr lang="en-US" sz="1100" dirty="0">
              <a:latin typeface="+mn-lt"/>
            </a:endParaRPr>
          </a:p>
          <a:p>
            <a:pPr marL="171450" marR="0" lvl="0" indent="-1714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Unclear how 8-K and 10-K disclosure processes will work in practice</a:t>
            </a:r>
            <a:endParaRPr lang="en-US" sz="1100"/>
          </a:p>
        </p:txBody>
      </p:sp>
      <p:sp>
        <p:nvSpPr>
          <p:cNvPr id="9" name="Google Shape;417;p4">
            <a:extLst>
              <a:ext uri="{FF2B5EF4-FFF2-40B4-BE49-F238E27FC236}">
                <a16:creationId xmlns:a16="http://schemas.microsoft.com/office/drawing/2014/main" id="{51796ACB-9E96-9448-86E9-86998823B61C}"/>
              </a:ext>
            </a:extLst>
          </p:cNvPr>
          <p:cNvSpPr/>
          <p:nvPr/>
        </p:nvSpPr>
        <p:spPr>
          <a:xfrm>
            <a:off x="5143587" y="1576491"/>
            <a:ext cx="2873752" cy="1070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Struggling to raise awareness of cyber risks</a:t>
            </a:r>
            <a:r>
              <a:rPr lang="en-US" sz="1100" dirty="0">
                <a:solidFill>
                  <a:srgbClr val="073B4C"/>
                </a:solidFill>
                <a:latin typeface="+mn-lt"/>
              </a:rPr>
              <a:t> </a:t>
            </a:r>
            <a:endParaRPr lang="en-US" sz="1100">
              <a:latin typeface="+mn-lt"/>
            </a:endParaRPr>
          </a:p>
          <a:p>
            <a:pPr marL="171450" marR="0" lvl="0" indent="-1714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Cybersecurity discussions with senior leaders and board are perfunctory, lacking substance and rigor</a:t>
            </a:r>
            <a:endParaRPr lang="en-US" sz="1100"/>
          </a:p>
        </p:txBody>
      </p:sp>
      <p:sp>
        <p:nvSpPr>
          <p:cNvPr id="10" name="Google Shape;418;p4">
            <a:extLst>
              <a:ext uri="{FF2B5EF4-FFF2-40B4-BE49-F238E27FC236}">
                <a16:creationId xmlns:a16="http://schemas.microsoft.com/office/drawing/2014/main" id="{0E4731FB-DDD4-C84A-A3F1-E9586BBB1B95}"/>
              </a:ext>
            </a:extLst>
          </p:cNvPr>
          <p:cNvSpPr/>
          <p:nvPr/>
        </p:nvSpPr>
        <p:spPr>
          <a:xfrm>
            <a:off x="8246441" y="1567972"/>
            <a:ext cx="3681397" cy="1078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Rebuilding board and management structures </a:t>
            </a:r>
            <a:r>
              <a:rPr lang="en-US" sz="1100" dirty="0">
                <a:solidFill>
                  <a:srgbClr val="073B4C"/>
                </a:solidFill>
                <a:latin typeface="+mn-lt"/>
              </a:rPr>
              <a:t>for overseeing </a:t>
            </a: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management of material risks</a:t>
            </a:r>
            <a:r>
              <a:rPr lang="en-US" sz="1100" dirty="0">
                <a:solidFill>
                  <a:srgbClr val="073B4C"/>
                </a:solidFill>
                <a:latin typeface="+mn-lt"/>
              </a:rPr>
              <a:t> </a:t>
            </a:r>
            <a:endParaRPr lang="en-US" sz="1100" dirty="0">
              <a:solidFill>
                <a:srgbClr val="073B4C"/>
              </a:solidFill>
              <a:latin typeface="+mn-lt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+mn-lt"/>
                <a:ea typeface="Arial"/>
                <a:cs typeface="Arial"/>
                <a:sym typeface="Arial"/>
              </a:rPr>
              <a:t>Struggling with gap between board perceived material cyber risk and actual operational cybersecurity posture</a:t>
            </a:r>
            <a:endParaRPr lang="en-US" sz="1100" dirty="0">
              <a:solidFill>
                <a:srgbClr val="073B4C"/>
              </a:solidFill>
              <a:latin typeface="+mn-lt"/>
            </a:endParaRPr>
          </a:p>
        </p:txBody>
      </p:sp>
      <p:cxnSp>
        <p:nvCxnSpPr>
          <p:cNvPr id="13" name="Google Shape;421;p4">
            <a:extLst>
              <a:ext uri="{FF2B5EF4-FFF2-40B4-BE49-F238E27FC236}">
                <a16:creationId xmlns:a16="http://schemas.microsoft.com/office/drawing/2014/main" id="{0D3E7C94-3B00-6B41-97AC-5A171020065E}"/>
              </a:ext>
            </a:extLst>
          </p:cNvPr>
          <p:cNvCxnSpPr>
            <a:cxnSpLocks/>
          </p:cNvCxnSpPr>
          <p:nvPr/>
        </p:nvCxnSpPr>
        <p:spPr>
          <a:xfrm>
            <a:off x="8131135" y="1206582"/>
            <a:ext cx="0" cy="5306156"/>
          </a:xfrm>
          <a:prstGeom prst="straightConnector1">
            <a:avLst/>
          </a:prstGeom>
          <a:noFill/>
          <a:ln w="15875" cap="flat" cmpd="sng">
            <a:solidFill>
              <a:srgbClr val="AFAFA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4" name="Google Shape;422;p4">
            <a:extLst>
              <a:ext uri="{FF2B5EF4-FFF2-40B4-BE49-F238E27FC236}">
                <a16:creationId xmlns:a16="http://schemas.microsoft.com/office/drawing/2014/main" id="{1FBC3ABF-DEB3-7A4F-A846-548745649980}"/>
              </a:ext>
            </a:extLst>
          </p:cNvPr>
          <p:cNvSpPr/>
          <p:nvPr/>
        </p:nvSpPr>
        <p:spPr>
          <a:xfrm rot="16200000">
            <a:off x="807459" y="1334385"/>
            <a:ext cx="1070269" cy="1554480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23;p4">
            <a:extLst>
              <a:ext uri="{FF2B5EF4-FFF2-40B4-BE49-F238E27FC236}">
                <a16:creationId xmlns:a16="http://schemas.microsoft.com/office/drawing/2014/main" id="{E1AFCAE4-34CD-AB4F-B568-11FF5FE4778E}"/>
              </a:ext>
            </a:extLst>
          </p:cNvPr>
          <p:cNvSpPr/>
          <p:nvPr/>
        </p:nvSpPr>
        <p:spPr>
          <a:xfrm rot="16200000">
            <a:off x="818518" y="2486514"/>
            <a:ext cx="1048161" cy="1554480"/>
          </a:xfrm>
          <a:prstGeom prst="flowChartOffpage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24;p4">
            <a:extLst>
              <a:ext uri="{FF2B5EF4-FFF2-40B4-BE49-F238E27FC236}">
                <a16:creationId xmlns:a16="http://schemas.microsoft.com/office/drawing/2014/main" id="{88FD25CD-0730-5F46-9AB2-1271DF9CFE1E}"/>
              </a:ext>
            </a:extLst>
          </p:cNvPr>
          <p:cNvSpPr/>
          <p:nvPr/>
        </p:nvSpPr>
        <p:spPr>
          <a:xfrm rot="16200000">
            <a:off x="822776" y="3920374"/>
            <a:ext cx="1039645" cy="1554480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25;p4">
            <a:extLst>
              <a:ext uri="{FF2B5EF4-FFF2-40B4-BE49-F238E27FC236}">
                <a16:creationId xmlns:a16="http://schemas.microsoft.com/office/drawing/2014/main" id="{B74F108C-9437-4D46-B051-D867BA070E7A}"/>
              </a:ext>
            </a:extLst>
          </p:cNvPr>
          <p:cNvSpPr txBox="1"/>
          <p:nvPr/>
        </p:nvSpPr>
        <p:spPr>
          <a:xfrm>
            <a:off x="647928" y="4328282"/>
            <a:ext cx="15770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1400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Cyber risk management and strategy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18" name="Google Shape;426;p4">
            <a:extLst>
              <a:ext uri="{FF2B5EF4-FFF2-40B4-BE49-F238E27FC236}">
                <a16:creationId xmlns:a16="http://schemas.microsoft.com/office/drawing/2014/main" id="{E1F58B9F-A875-E94D-8FA2-C009256205D6}"/>
              </a:ext>
            </a:extLst>
          </p:cNvPr>
          <p:cNvSpPr txBox="1"/>
          <p:nvPr/>
        </p:nvSpPr>
        <p:spPr>
          <a:xfrm>
            <a:off x="647930" y="2894422"/>
            <a:ext cx="12746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1400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Cyber Incident Reporting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19" name="Google Shape;427;p4">
            <a:extLst>
              <a:ext uri="{FF2B5EF4-FFF2-40B4-BE49-F238E27FC236}">
                <a16:creationId xmlns:a16="http://schemas.microsoft.com/office/drawing/2014/main" id="{13520A76-A767-D640-9BF0-40F5050A7A3F}"/>
              </a:ext>
            </a:extLst>
          </p:cNvPr>
          <p:cNvSpPr txBox="1"/>
          <p:nvPr/>
        </p:nvSpPr>
        <p:spPr>
          <a:xfrm>
            <a:off x="647928" y="1850015"/>
            <a:ext cx="12746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Cyber Governance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20" name="Google Shape;428;p4">
            <a:extLst>
              <a:ext uri="{FF2B5EF4-FFF2-40B4-BE49-F238E27FC236}">
                <a16:creationId xmlns:a16="http://schemas.microsoft.com/office/drawing/2014/main" id="{E0B6D6B5-34A5-984F-A8BD-F2E6D479BB27}"/>
              </a:ext>
            </a:extLst>
          </p:cNvPr>
          <p:cNvSpPr txBox="1"/>
          <p:nvPr/>
        </p:nvSpPr>
        <p:spPr>
          <a:xfrm>
            <a:off x="2572573" y="1206582"/>
            <a:ext cx="54432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Where most companies are today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21" name="Google Shape;429;p4">
            <a:extLst>
              <a:ext uri="{FF2B5EF4-FFF2-40B4-BE49-F238E27FC236}">
                <a16:creationId xmlns:a16="http://schemas.microsoft.com/office/drawing/2014/main" id="{8E570442-FB25-594D-AA20-DE9F80830B2D}"/>
              </a:ext>
            </a:extLst>
          </p:cNvPr>
          <p:cNvSpPr txBox="1"/>
          <p:nvPr/>
        </p:nvSpPr>
        <p:spPr>
          <a:xfrm>
            <a:off x="8317818" y="1211851"/>
            <a:ext cx="361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Cybersecurity Mature Companies</a:t>
            </a:r>
            <a:endParaRPr dirty="0">
              <a:solidFill>
                <a:srgbClr val="073B4C"/>
              </a:solidFill>
            </a:endParaRPr>
          </a:p>
        </p:txBody>
      </p:sp>
      <p:sp>
        <p:nvSpPr>
          <p:cNvPr id="31" name="Google Shape;412;p4">
            <a:extLst>
              <a:ext uri="{FF2B5EF4-FFF2-40B4-BE49-F238E27FC236}">
                <a16:creationId xmlns:a16="http://schemas.microsoft.com/office/drawing/2014/main" id="{8B7F4471-6789-5B4E-811D-FDAE5DE8AB9D}"/>
              </a:ext>
            </a:extLst>
          </p:cNvPr>
          <p:cNvSpPr/>
          <p:nvPr/>
        </p:nvSpPr>
        <p:spPr>
          <a:xfrm>
            <a:off x="2288336" y="2748190"/>
            <a:ext cx="2739946" cy="13145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Do not have a data-driven method to determine materiality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SOC and IR materiality guidelines are </a:t>
            </a:r>
            <a:br>
              <a:rPr lang="en-US" sz="1100" dirty="0">
                <a:latin typeface="Arial"/>
                <a:ea typeface="Arial"/>
                <a:cs typeface="Arial"/>
              </a:rPr>
            </a:b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ad-hoc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Takes too long to research and triage </a:t>
            </a:r>
            <a:endParaRPr lang="en-US" sz="1100" dirty="0">
              <a:solidFill>
                <a:srgbClr val="073B4C"/>
              </a:solidFill>
            </a:endParaRPr>
          </a:p>
        </p:txBody>
      </p:sp>
      <p:sp>
        <p:nvSpPr>
          <p:cNvPr id="32" name="Google Shape;417;p4">
            <a:extLst>
              <a:ext uri="{FF2B5EF4-FFF2-40B4-BE49-F238E27FC236}">
                <a16:creationId xmlns:a16="http://schemas.microsoft.com/office/drawing/2014/main" id="{2CC7FA55-AE2B-1541-8896-B5F95DE577D8}"/>
              </a:ext>
            </a:extLst>
          </p:cNvPr>
          <p:cNvSpPr/>
          <p:nvPr/>
        </p:nvSpPr>
        <p:spPr>
          <a:xfrm>
            <a:off x="5143587" y="2748190"/>
            <a:ext cx="2873752" cy="13145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Rely on tabletop exercises to validate readiness to disclose material incidents within 4 business days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Unsure if current ad-hoc materiality determination procedures will stand up </a:t>
            </a:r>
            <a:r>
              <a:rPr lang="en-US" sz="1100" dirty="0">
                <a:solidFill>
                  <a:srgbClr val="073B4C"/>
                </a:solidFill>
              </a:rPr>
              <a:t>new</a:t>
            </a: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 8-K filings</a:t>
            </a:r>
            <a:endParaRPr lang="en-US" sz="1100" dirty="0">
              <a:solidFill>
                <a:srgbClr val="073B4C"/>
              </a:solidFill>
            </a:endParaRPr>
          </a:p>
        </p:txBody>
      </p:sp>
      <p:sp>
        <p:nvSpPr>
          <p:cNvPr id="33" name="Google Shape;418;p4">
            <a:extLst>
              <a:ext uri="{FF2B5EF4-FFF2-40B4-BE49-F238E27FC236}">
                <a16:creationId xmlns:a16="http://schemas.microsoft.com/office/drawing/2014/main" id="{769478A6-42A6-8540-874B-9F1536FE87AB}"/>
              </a:ext>
            </a:extLst>
          </p:cNvPr>
          <p:cNvSpPr/>
          <p:nvPr/>
        </p:nvSpPr>
        <p:spPr>
          <a:xfrm>
            <a:off x="8246441" y="2739672"/>
            <a:ext cx="3681397" cy="1325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Building and optimizing security data lakes to provide improve context available for SOC </a:t>
            </a:r>
            <a:r>
              <a:rPr lang="en-US" sz="1100" dirty="0">
                <a:solidFill>
                  <a:srgbClr val="073B4C"/>
                </a:solidFill>
              </a:rPr>
              <a:t>for better </a:t>
            </a: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materiality determination happens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Building and optimizing procedures for 8-K filings within 4 business days, but concerned about qualitative vs quantitative materiality determination</a:t>
            </a:r>
            <a:endParaRPr lang="en-US" sz="1100" dirty="0">
              <a:solidFill>
                <a:srgbClr val="073B4C"/>
              </a:solidFill>
            </a:endParaRPr>
          </a:p>
        </p:txBody>
      </p:sp>
      <p:sp>
        <p:nvSpPr>
          <p:cNvPr id="34" name="Google Shape;412;p4">
            <a:extLst>
              <a:ext uri="{FF2B5EF4-FFF2-40B4-BE49-F238E27FC236}">
                <a16:creationId xmlns:a16="http://schemas.microsoft.com/office/drawing/2014/main" id="{157606BE-437C-374C-9D50-EC66F270BB28}"/>
              </a:ext>
            </a:extLst>
          </p:cNvPr>
          <p:cNvSpPr/>
          <p:nvPr/>
        </p:nvSpPr>
        <p:spPr>
          <a:xfrm>
            <a:off x="2288336" y="4177790"/>
            <a:ext cx="2739946" cy="2193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Do not have accurate inventory of assets/apps with business context</a:t>
            </a:r>
            <a:endParaRPr lang="en-US" sz="12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Worry about gaps in tooling and visibility</a:t>
            </a:r>
            <a:r>
              <a:rPr lang="en-US" sz="1200" dirty="0">
                <a:solidFill>
                  <a:srgbClr val="073B4C"/>
                </a:solidFill>
              </a:rPr>
              <a:t> </a:t>
            </a:r>
            <a:endParaRPr lang="en-US" sz="12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Don’t know about all material assets</a:t>
            </a:r>
            <a:endParaRPr lang="en-US" sz="12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Risk assessments are infrequent not</a:t>
            </a:r>
            <a:r>
              <a:rPr lang="en-US" sz="1200" dirty="0">
                <a:solidFill>
                  <a:srgbClr val="073B4C"/>
                </a:solidFill>
              </a:rPr>
              <a:t>  </a:t>
            </a:r>
            <a:r>
              <a:rPr lang="en-US" sz="12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data-driven</a:t>
            </a:r>
            <a:endParaRPr lang="en-US" sz="1200" dirty="0">
              <a:solidFill>
                <a:srgbClr val="073B4C"/>
              </a:solidFill>
            </a:endParaRPr>
          </a:p>
        </p:txBody>
      </p:sp>
      <p:sp>
        <p:nvSpPr>
          <p:cNvPr id="35" name="Google Shape;417;p4">
            <a:extLst>
              <a:ext uri="{FF2B5EF4-FFF2-40B4-BE49-F238E27FC236}">
                <a16:creationId xmlns:a16="http://schemas.microsoft.com/office/drawing/2014/main" id="{99998228-FEE0-3D41-BDD1-B94D02AE28F4}"/>
              </a:ext>
            </a:extLst>
          </p:cNvPr>
          <p:cNvSpPr/>
          <p:nvPr/>
        </p:nvSpPr>
        <p:spPr>
          <a:xfrm>
            <a:off x="5143587" y="4177790"/>
            <a:ext cx="2873752" cy="2193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Lack of confidence in subjective knowledge about material cyber risks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Unclear what actions will decrease risk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Risk management decisions driven by subjective opinions </a:t>
            </a:r>
            <a:endParaRPr lang="en-US" sz="1100" dirty="0">
              <a:solidFill>
                <a:srgbClr val="073B4C"/>
              </a:solidFill>
            </a:endParaRPr>
          </a:p>
          <a:p>
            <a:pPr marL="171450" marR="0" lvl="0" indent="-17145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Aligning against NIST CSF, but struggling to assess and report on maturity progress</a:t>
            </a:r>
            <a:endParaRPr lang="en-US"/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Discomfort about what to put in 10-K</a:t>
            </a:r>
            <a:endParaRPr lang="en-US" sz="1100" dirty="0">
              <a:solidFill>
                <a:srgbClr val="073B4C"/>
              </a:solidFill>
            </a:endParaRPr>
          </a:p>
        </p:txBody>
      </p:sp>
      <p:sp>
        <p:nvSpPr>
          <p:cNvPr id="36" name="Google Shape;418;p4">
            <a:extLst>
              <a:ext uri="{FF2B5EF4-FFF2-40B4-BE49-F238E27FC236}">
                <a16:creationId xmlns:a16="http://schemas.microsoft.com/office/drawing/2014/main" id="{C190B914-F6B4-2B4F-BB0F-2371EB56DC5A}"/>
              </a:ext>
            </a:extLst>
          </p:cNvPr>
          <p:cNvSpPr/>
          <p:nvPr/>
        </p:nvSpPr>
        <p:spPr>
          <a:xfrm>
            <a:off x="8246441" y="4169272"/>
            <a:ext cx="3681397" cy="22116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Using FAIR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 to quantify cyber risk, but struggling with subjective input</a:t>
            </a:r>
            <a:r>
              <a:rPr lang="en-US" sz="1100" dirty="0">
                <a:solidFill>
                  <a:srgbClr val="073B4C"/>
                </a:solidFill>
              </a:rPr>
              <a:t> &amp;</a:t>
            </a: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 lack of traceability and actionability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Trying to drive shared ownership and accountability across cyber risk owners in the organization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marR="0" lvl="0" indent="-1714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Improving cyber risk calculations to be data driven and account for business context and effectiveness of controls</a:t>
            </a:r>
            <a:endParaRPr lang="en-US" sz="1100" dirty="0">
              <a:solidFill>
                <a:srgbClr val="073B4C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Beginning to use automation and AI to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  <a:r>
              <a:rPr lang="en-US" sz="1100" dirty="0">
                <a:solidFill>
                  <a:srgbClr val="073B4C"/>
                </a:solidFill>
                <a:latin typeface="Arial"/>
                <a:ea typeface="Arial"/>
                <a:cs typeface="Arial"/>
                <a:sym typeface="Arial"/>
              </a:rPr>
              <a:t> implement continuous controls and maturity progress assessments. Process is expensive</a:t>
            </a:r>
            <a:r>
              <a:rPr lang="en-US" sz="1100" dirty="0">
                <a:solidFill>
                  <a:srgbClr val="073B4C"/>
                </a:solidFill>
              </a:rPr>
              <a:t>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A99EE7-7862-EB4C-8063-BBBF7DE5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73B4C"/>
                </a:solidFill>
                <a:latin typeface="+mj-lt"/>
              </a:rPr>
              <a:t>Industry Gap Analysis</a:t>
            </a:r>
            <a:endParaRPr lang="en-MX" dirty="0">
              <a:solidFill>
                <a:srgbClr val="073B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4">
      <a:dk1>
        <a:srgbClr val="000000"/>
      </a:dk1>
      <a:lt1>
        <a:srgbClr val="FFFFFF"/>
      </a:lt1>
      <a:dk2>
        <a:srgbClr val="4F565D"/>
      </a:dk2>
      <a:lt2>
        <a:srgbClr val="E7E6E6"/>
      </a:lt2>
      <a:accent1>
        <a:srgbClr val="5716CA"/>
      </a:accent1>
      <a:accent2>
        <a:srgbClr val="9974E8"/>
      </a:accent2>
      <a:accent3>
        <a:srgbClr val="A5A5A5"/>
      </a:accent3>
      <a:accent4>
        <a:srgbClr val="737D88"/>
      </a:accent4>
      <a:accent5>
        <a:srgbClr val="DBEDF6"/>
      </a:accent5>
      <a:accent6>
        <a:srgbClr val="F2E6FE"/>
      </a:accent6>
      <a:hlink>
        <a:srgbClr val="0563C1"/>
      </a:hlink>
      <a:folHlink>
        <a:srgbClr val="CCCF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1473</Words>
  <Application>Microsoft Office PowerPoint</Application>
  <PresentationFormat>Widescreen</PresentationFormat>
  <Paragraphs>186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General Directions</vt:lpstr>
      <vt:lpstr>PowerPoint Presentation</vt:lpstr>
      <vt:lpstr>Summary of the SEC Rule</vt:lpstr>
      <vt:lpstr>Requirements in a nutshell</vt:lpstr>
      <vt:lpstr>The most important concept—materiality</vt:lpstr>
      <vt:lpstr>PowerPoint Presentation</vt:lpstr>
      <vt:lpstr>PowerPoint Presentation</vt:lpstr>
      <vt:lpstr>Industry Gap Analysis</vt:lpstr>
      <vt:lpstr>Our journey begins with asset visibility </vt:lpstr>
      <vt:lpstr>If you found these slides helpful</vt:lpstr>
      <vt:lpstr>How Balbix can help</vt:lpstr>
      <vt:lpstr>Sample Executive Risk View</vt:lpstr>
      <vt:lpstr>SEC Reports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CISO’s Presentation on SEC Cybersecurity Rule   For CEOs &amp; Board of directors</dc:title>
  <dc:creator>Mark Ballard</dc:creator>
  <cp:lastModifiedBy>Albert Campos</cp:lastModifiedBy>
  <cp:revision>199</cp:revision>
  <dcterms:created xsi:type="dcterms:W3CDTF">2023-07-28T14:29:17Z</dcterms:created>
  <dcterms:modified xsi:type="dcterms:W3CDTF">2023-10-10T00:13:03Z</dcterms:modified>
</cp:coreProperties>
</file>