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32" roundtripDataSignature="AMtx7mi8K0N7xzYUSt6m77kjFMD170m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8F8FF80-6C8D-49A6-86CD-1E443A61DAD6}">
  <a:tblStyle styleId="{68F8FF80-6C8D-49A6-86CD-1E443A61DAD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E5150968-A7E9-4DFA-93BE-4C101FB06AA5}"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g29c67eea19e_0_0: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 name="Google Shape;30;g29c67eea19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 name="Google Shape;31;g29c67eea19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14: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61dc3bd13f_1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g261dc3bd13f_1_23: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15: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61dc3bd13f_1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g261dc3bd13f_1_33: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16: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61dc3bd13f_1_5: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g261dc3bd13f_1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g261dc3bd13f_1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18: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19: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20: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2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261dc3bd13f_1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 name="Google Shape;36;g261dc3bd13f_1_38: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22: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9e3abf2be7_1_0: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9e3abf2be7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29e3abf2be7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9e3abf2be7_0_13: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9e3abf2be7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29e3abf2be7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9e02771d3a_0_5: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9e02771d3a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29e02771d3a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9e3abf2be7_1_20: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9e3abf2be7_1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29e3abf2be7_1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9e3abf2be7_0_3: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9e3abf2be7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29e3abf2be7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 name="Google Shape;42;p3: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p4: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p5: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10: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p1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p12: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p13: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
        <p:nvSpPr>
          <p:cNvPr id="17" name="Google Shape;17;p7"/>
          <p:cNvSpPr txBox="1"/>
          <p:nvPr>
            <p:ph type="ctrTitle"/>
          </p:nvPr>
        </p:nvSpPr>
        <p:spPr>
          <a:xfrm>
            <a:off x="365760" y="837288"/>
            <a:ext cx="5298441" cy="50383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3600"/>
              <a:buFont typeface="Arial"/>
              <a:buNone/>
              <a:defRPr b="1" sz="36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7"/>
          <p:cNvSpPr txBox="1"/>
          <p:nvPr>
            <p:ph idx="1" type="body"/>
          </p:nvPr>
        </p:nvSpPr>
        <p:spPr>
          <a:xfrm>
            <a:off x="365760" y="2288669"/>
            <a:ext cx="4770120" cy="379332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SzPts val="1200"/>
              <a:buNone/>
              <a:defRPr>
                <a:latin typeface="Arial"/>
                <a:ea typeface="Arial"/>
                <a:cs typeface="Arial"/>
                <a:sym typeface="Arial"/>
              </a:defRPr>
            </a:lvl1pPr>
            <a:lvl2pPr indent="-228600" lvl="1" marL="914400" algn="l">
              <a:lnSpc>
                <a:spcPct val="140000"/>
              </a:lnSpc>
              <a:spcBef>
                <a:spcPts val="450"/>
              </a:spcBef>
              <a:spcAft>
                <a:spcPts val="0"/>
              </a:spcAft>
              <a:buSzPts val="1000"/>
              <a:buNone/>
              <a:defRPr>
                <a:latin typeface="Arial"/>
                <a:ea typeface="Arial"/>
                <a:cs typeface="Arial"/>
                <a:sym typeface="Arial"/>
              </a:defRPr>
            </a:lvl2pPr>
            <a:lvl3pPr indent="-292100" lvl="2" marL="1371600" algn="l">
              <a:lnSpc>
                <a:spcPct val="140000"/>
              </a:lnSpc>
              <a:spcBef>
                <a:spcPts val="450"/>
              </a:spcBef>
              <a:spcAft>
                <a:spcPts val="0"/>
              </a:spcAft>
              <a:buClr>
                <a:schemeClr val="dk1"/>
              </a:buClr>
              <a:buSzPts val="1000"/>
              <a:buChar char="•"/>
              <a:defRPr>
                <a:latin typeface="Arial"/>
                <a:ea typeface="Arial"/>
                <a:cs typeface="Arial"/>
                <a:sym typeface="Arial"/>
              </a:defRPr>
            </a:lvl3pPr>
            <a:lvl4pPr indent="-228600" lvl="3" marL="1828800" algn="l">
              <a:lnSpc>
                <a:spcPct val="77777"/>
              </a:lnSpc>
              <a:spcBef>
                <a:spcPts val="450"/>
              </a:spcBef>
              <a:spcAft>
                <a:spcPts val="0"/>
              </a:spcAft>
              <a:buSzPts val="1800"/>
              <a:buNone/>
              <a:defRPr/>
            </a:lvl4pPr>
            <a:lvl5pPr indent="-228600" lvl="4" marL="2286000" algn="l">
              <a:lnSpc>
                <a:spcPct val="77777"/>
              </a:lnSpc>
              <a:spcBef>
                <a:spcPts val="450"/>
              </a:spcBef>
              <a:spcAft>
                <a:spcPts val="0"/>
              </a:spcAft>
              <a:buSzPts val="1800"/>
              <a:buNone/>
              <a:defRPr/>
            </a:lvl5pPr>
            <a:lvl6pPr indent="-342900" lvl="5" marL="2743200" algn="l">
              <a:lnSpc>
                <a:spcPct val="90000"/>
              </a:lnSpc>
              <a:spcBef>
                <a:spcPts val="733"/>
              </a:spcBef>
              <a:spcAft>
                <a:spcPts val="0"/>
              </a:spcAft>
              <a:buClr>
                <a:schemeClr val="dk1"/>
              </a:buClr>
              <a:buSzPts val="1800"/>
              <a:buChar char="•"/>
              <a:defRPr/>
            </a:lvl6pPr>
            <a:lvl7pPr indent="-342900" lvl="6" marL="3200400" algn="l">
              <a:lnSpc>
                <a:spcPct val="90000"/>
              </a:lnSpc>
              <a:spcBef>
                <a:spcPts val="733"/>
              </a:spcBef>
              <a:spcAft>
                <a:spcPts val="0"/>
              </a:spcAft>
              <a:buClr>
                <a:schemeClr val="dk1"/>
              </a:buClr>
              <a:buSzPts val="1800"/>
              <a:buChar char="•"/>
              <a:defRPr/>
            </a:lvl7pPr>
            <a:lvl8pPr indent="-342900" lvl="7" marL="3657600" algn="l">
              <a:lnSpc>
                <a:spcPct val="90000"/>
              </a:lnSpc>
              <a:spcBef>
                <a:spcPts val="733"/>
              </a:spcBef>
              <a:spcAft>
                <a:spcPts val="0"/>
              </a:spcAft>
              <a:buClr>
                <a:schemeClr val="dk1"/>
              </a:buClr>
              <a:buSzPts val="1800"/>
              <a:buChar char="•"/>
              <a:defRPr/>
            </a:lvl8pPr>
            <a:lvl9pPr indent="-342900" lvl="8" marL="4114800" algn="l">
              <a:lnSpc>
                <a:spcPct val="90000"/>
              </a:lnSpc>
              <a:spcBef>
                <a:spcPts val="733"/>
              </a:spcBef>
              <a:spcAft>
                <a:spcPts val="0"/>
              </a:spcAft>
              <a:buClr>
                <a:schemeClr val="dk1"/>
              </a:buClr>
              <a:buSzPts val="1800"/>
              <a:buChar char="•"/>
              <a:defRPr/>
            </a:lvl9pPr>
          </a:lstStyle>
          <a:p/>
        </p:txBody>
      </p:sp>
      <p:sp>
        <p:nvSpPr>
          <p:cNvPr id="19" name="Google Shape;19;p7"/>
          <p:cNvSpPr txBox="1"/>
          <p:nvPr>
            <p:ph idx="2" type="body"/>
          </p:nvPr>
        </p:nvSpPr>
        <p:spPr>
          <a:xfrm>
            <a:off x="5270500" y="2288669"/>
            <a:ext cx="2136140" cy="534657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SzPts val="1200"/>
              <a:buNone/>
              <a:defRPr>
                <a:latin typeface="Arial"/>
                <a:ea typeface="Arial"/>
                <a:cs typeface="Arial"/>
                <a:sym typeface="Arial"/>
              </a:defRPr>
            </a:lvl1pPr>
            <a:lvl2pPr indent="-228600" lvl="1" marL="914400" algn="l">
              <a:lnSpc>
                <a:spcPct val="140000"/>
              </a:lnSpc>
              <a:spcBef>
                <a:spcPts val="450"/>
              </a:spcBef>
              <a:spcAft>
                <a:spcPts val="0"/>
              </a:spcAft>
              <a:buSzPts val="1000"/>
              <a:buNone/>
              <a:defRPr>
                <a:latin typeface="Arial"/>
                <a:ea typeface="Arial"/>
                <a:cs typeface="Arial"/>
                <a:sym typeface="Arial"/>
              </a:defRPr>
            </a:lvl2pPr>
            <a:lvl3pPr indent="-292100" lvl="2" marL="1371600" algn="l">
              <a:lnSpc>
                <a:spcPct val="140000"/>
              </a:lnSpc>
              <a:spcBef>
                <a:spcPts val="450"/>
              </a:spcBef>
              <a:spcAft>
                <a:spcPts val="0"/>
              </a:spcAft>
              <a:buClr>
                <a:schemeClr val="dk1"/>
              </a:buClr>
              <a:buSzPts val="1000"/>
              <a:buChar char="•"/>
              <a:defRPr>
                <a:latin typeface="Arial"/>
                <a:ea typeface="Arial"/>
                <a:cs typeface="Arial"/>
                <a:sym typeface="Arial"/>
              </a:defRPr>
            </a:lvl3pPr>
            <a:lvl4pPr indent="-228600" lvl="3" marL="1828800" algn="l">
              <a:lnSpc>
                <a:spcPct val="77777"/>
              </a:lnSpc>
              <a:spcBef>
                <a:spcPts val="450"/>
              </a:spcBef>
              <a:spcAft>
                <a:spcPts val="0"/>
              </a:spcAft>
              <a:buSzPts val="1800"/>
              <a:buNone/>
              <a:defRPr/>
            </a:lvl4pPr>
            <a:lvl5pPr indent="-228600" lvl="4" marL="2286000" algn="l">
              <a:lnSpc>
                <a:spcPct val="77777"/>
              </a:lnSpc>
              <a:spcBef>
                <a:spcPts val="450"/>
              </a:spcBef>
              <a:spcAft>
                <a:spcPts val="0"/>
              </a:spcAft>
              <a:buSzPts val="1800"/>
              <a:buNone/>
              <a:defRPr/>
            </a:lvl5pPr>
            <a:lvl6pPr indent="-342900" lvl="5" marL="2743200" algn="l">
              <a:lnSpc>
                <a:spcPct val="90000"/>
              </a:lnSpc>
              <a:spcBef>
                <a:spcPts val="733"/>
              </a:spcBef>
              <a:spcAft>
                <a:spcPts val="0"/>
              </a:spcAft>
              <a:buClr>
                <a:schemeClr val="dk1"/>
              </a:buClr>
              <a:buSzPts val="1800"/>
              <a:buChar char="•"/>
              <a:defRPr/>
            </a:lvl6pPr>
            <a:lvl7pPr indent="-342900" lvl="6" marL="3200400" algn="l">
              <a:lnSpc>
                <a:spcPct val="90000"/>
              </a:lnSpc>
              <a:spcBef>
                <a:spcPts val="733"/>
              </a:spcBef>
              <a:spcAft>
                <a:spcPts val="0"/>
              </a:spcAft>
              <a:buClr>
                <a:schemeClr val="dk1"/>
              </a:buClr>
              <a:buSzPts val="1800"/>
              <a:buChar char="•"/>
              <a:defRPr/>
            </a:lvl7pPr>
            <a:lvl8pPr indent="-342900" lvl="7" marL="3657600" algn="l">
              <a:lnSpc>
                <a:spcPct val="90000"/>
              </a:lnSpc>
              <a:spcBef>
                <a:spcPts val="733"/>
              </a:spcBef>
              <a:spcAft>
                <a:spcPts val="0"/>
              </a:spcAft>
              <a:buClr>
                <a:schemeClr val="dk1"/>
              </a:buClr>
              <a:buSzPts val="1800"/>
              <a:buChar char="•"/>
              <a:defRPr/>
            </a:lvl8pPr>
            <a:lvl9pPr indent="-342900" lvl="8" marL="4114800" algn="l">
              <a:lnSpc>
                <a:spcPct val="90000"/>
              </a:lnSpc>
              <a:spcBef>
                <a:spcPts val="733"/>
              </a:spcBef>
              <a:spcAft>
                <a:spcPts val="0"/>
              </a:spcAft>
              <a:buClr>
                <a:schemeClr val="dk1"/>
              </a:buClr>
              <a:buSzPts val="1800"/>
              <a:buChar char="•"/>
              <a:defRPr/>
            </a:lvl9pPr>
          </a:lstStyle>
          <a:p/>
        </p:txBody>
      </p:sp>
      <p:sp>
        <p:nvSpPr>
          <p:cNvPr id="20" name="Google Shape;20;p7"/>
          <p:cNvSpPr/>
          <p:nvPr>
            <p:ph idx="3" type="pic"/>
          </p:nvPr>
        </p:nvSpPr>
        <p:spPr>
          <a:xfrm>
            <a:off x="365760" y="6324623"/>
            <a:ext cx="4770120" cy="3354033"/>
          </a:xfrm>
          <a:prstGeom prst="rect">
            <a:avLst/>
          </a:prstGeom>
          <a:noFill/>
          <a:ln>
            <a:noFill/>
          </a:ln>
        </p:spPr>
      </p:sp>
      <p:sp>
        <p:nvSpPr>
          <p:cNvPr id="21" name="Google Shape;21;p7"/>
          <p:cNvSpPr txBox="1"/>
          <p:nvPr>
            <p:ph idx="11" type="ftr"/>
          </p:nvPr>
        </p:nvSpPr>
        <p:spPr>
          <a:xfrm>
            <a:off x="3482402" y="9729216"/>
            <a:ext cx="3891776" cy="138499"/>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7"/>
          <p:cNvSpPr txBox="1"/>
          <p:nvPr>
            <p:ph idx="12" type="sldNum"/>
          </p:nvPr>
        </p:nvSpPr>
        <p:spPr>
          <a:xfrm>
            <a:off x="7441084" y="9729216"/>
            <a:ext cx="183995" cy="138499"/>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7"/>
          <p:cNvSpPr txBox="1"/>
          <p:nvPr>
            <p:ph idx="4" type="body"/>
          </p:nvPr>
        </p:nvSpPr>
        <p:spPr>
          <a:xfrm>
            <a:off x="365749" y="1386150"/>
            <a:ext cx="6867900" cy="313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SzPts val="1400"/>
              <a:buNone/>
              <a:defRPr b="0" i="0" sz="1400">
                <a:solidFill>
                  <a:schemeClr val="dk1"/>
                </a:solidFill>
                <a:latin typeface="Arial"/>
                <a:ea typeface="Arial"/>
                <a:cs typeface="Arial"/>
                <a:sym typeface="Arial"/>
              </a:defRPr>
            </a:lvl1pPr>
            <a:lvl2pPr indent="-228600" lvl="1" marL="914400" algn="l">
              <a:lnSpc>
                <a:spcPct val="140000"/>
              </a:lnSpc>
              <a:spcBef>
                <a:spcPts val="450"/>
              </a:spcBef>
              <a:spcAft>
                <a:spcPts val="0"/>
              </a:spcAft>
              <a:buSzPts val="1000"/>
              <a:buNone/>
              <a:defRPr>
                <a:latin typeface="Arial"/>
                <a:ea typeface="Arial"/>
                <a:cs typeface="Arial"/>
                <a:sym typeface="Arial"/>
              </a:defRPr>
            </a:lvl2pPr>
            <a:lvl3pPr indent="-292100" lvl="2" marL="1371600" algn="l">
              <a:lnSpc>
                <a:spcPct val="140000"/>
              </a:lnSpc>
              <a:spcBef>
                <a:spcPts val="450"/>
              </a:spcBef>
              <a:spcAft>
                <a:spcPts val="0"/>
              </a:spcAft>
              <a:buClr>
                <a:schemeClr val="dk1"/>
              </a:buClr>
              <a:buSzPts val="1000"/>
              <a:buChar char="•"/>
              <a:defRPr>
                <a:latin typeface="Arial"/>
                <a:ea typeface="Arial"/>
                <a:cs typeface="Arial"/>
                <a:sym typeface="Arial"/>
              </a:defRPr>
            </a:lvl3pPr>
            <a:lvl4pPr indent="-228600" lvl="3" marL="1828800" algn="l">
              <a:lnSpc>
                <a:spcPct val="77777"/>
              </a:lnSpc>
              <a:spcBef>
                <a:spcPts val="450"/>
              </a:spcBef>
              <a:spcAft>
                <a:spcPts val="0"/>
              </a:spcAft>
              <a:buSzPts val="1800"/>
              <a:buNone/>
              <a:defRPr/>
            </a:lvl4pPr>
            <a:lvl5pPr indent="-228600" lvl="4" marL="2286000" algn="l">
              <a:lnSpc>
                <a:spcPct val="77777"/>
              </a:lnSpc>
              <a:spcBef>
                <a:spcPts val="450"/>
              </a:spcBef>
              <a:spcAft>
                <a:spcPts val="0"/>
              </a:spcAft>
              <a:buSzPts val="1800"/>
              <a:buNone/>
              <a:defRPr/>
            </a:lvl5pPr>
            <a:lvl6pPr indent="-342900" lvl="5" marL="2743200" algn="l">
              <a:lnSpc>
                <a:spcPct val="90000"/>
              </a:lnSpc>
              <a:spcBef>
                <a:spcPts val="733"/>
              </a:spcBef>
              <a:spcAft>
                <a:spcPts val="0"/>
              </a:spcAft>
              <a:buClr>
                <a:schemeClr val="dk1"/>
              </a:buClr>
              <a:buSzPts val="1800"/>
              <a:buChar char="•"/>
              <a:defRPr/>
            </a:lvl6pPr>
            <a:lvl7pPr indent="-342900" lvl="6" marL="3200400" algn="l">
              <a:lnSpc>
                <a:spcPct val="90000"/>
              </a:lnSpc>
              <a:spcBef>
                <a:spcPts val="733"/>
              </a:spcBef>
              <a:spcAft>
                <a:spcPts val="0"/>
              </a:spcAft>
              <a:buClr>
                <a:schemeClr val="dk1"/>
              </a:buClr>
              <a:buSzPts val="1800"/>
              <a:buChar char="•"/>
              <a:defRPr/>
            </a:lvl7pPr>
            <a:lvl8pPr indent="-342900" lvl="7" marL="3657600" algn="l">
              <a:lnSpc>
                <a:spcPct val="90000"/>
              </a:lnSpc>
              <a:spcBef>
                <a:spcPts val="733"/>
              </a:spcBef>
              <a:spcAft>
                <a:spcPts val="0"/>
              </a:spcAft>
              <a:buClr>
                <a:schemeClr val="dk1"/>
              </a:buClr>
              <a:buSzPts val="1800"/>
              <a:buChar char="•"/>
              <a:defRPr/>
            </a:lvl8pPr>
            <a:lvl9pPr indent="-342900" lvl="8" marL="4114800" algn="l">
              <a:lnSpc>
                <a:spcPct val="90000"/>
              </a:lnSpc>
              <a:spcBef>
                <a:spcPts val="733"/>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2 Column Guides">
  <p:cSld name="Content with 2 Column Guides">
    <p:spTree>
      <p:nvGrpSpPr>
        <p:cNvPr id="24" name="Shape 24"/>
        <p:cNvGrpSpPr/>
        <p:nvPr/>
      </p:nvGrpSpPr>
      <p:grpSpPr>
        <a:xfrm>
          <a:off x="0" y="0"/>
          <a:ext cx="0" cy="0"/>
          <a:chOff x="0" y="0"/>
          <a:chExt cx="0" cy="0"/>
        </a:xfrm>
      </p:grpSpPr>
      <p:sp>
        <p:nvSpPr>
          <p:cNvPr id="25" name="Google Shape;25;p9"/>
          <p:cNvSpPr txBox="1"/>
          <p:nvPr>
            <p:ph idx="1" type="body"/>
          </p:nvPr>
        </p:nvSpPr>
        <p:spPr>
          <a:xfrm>
            <a:off x="365752" y="1354350"/>
            <a:ext cx="6919800" cy="8001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SzPts val="1800"/>
              <a:buNone/>
              <a:defRPr/>
            </a:lvl1pPr>
            <a:lvl2pPr indent="-228600" lvl="1" marL="914400" algn="l">
              <a:lnSpc>
                <a:spcPct val="77777"/>
              </a:lnSpc>
              <a:spcBef>
                <a:spcPts val="450"/>
              </a:spcBef>
              <a:spcAft>
                <a:spcPts val="0"/>
              </a:spcAft>
              <a:buSzPts val="1800"/>
              <a:buNone/>
              <a:defRPr/>
            </a:lvl2pPr>
            <a:lvl3pPr indent="-292100" lvl="2" marL="1371600" algn="l">
              <a:lnSpc>
                <a:spcPct val="140000"/>
              </a:lnSpc>
              <a:spcBef>
                <a:spcPts val="450"/>
              </a:spcBef>
              <a:spcAft>
                <a:spcPts val="0"/>
              </a:spcAft>
              <a:buClr>
                <a:schemeClr val="dk1"/>
              </a:buClr>
              <a:buSzPts val="1000"/>
              <a:buChar char="•"/>
              <a:defRPr/>
            </a:lvl3pPr>
            <a:lvl4pPr indent="-228600" lvl="3" marL="1828800" algn="l">
              <a:lnSpc>
                <a:spcPct val="77777"/>
              </a:lnSpc>
              <a:spcBef>
                <a:spcPts val="450"/>
              </a:spcBef>
              <a:spcAft>
                <a:spcPts val="0"/>
              </a:spcAft>
              <a:buSzPts val="1800"/>
              <a:buNone/>
              <a:defRPr/>
            </a:lvl4pPr>
            <a:lvl5pPr indent="-228600" lvl="4" marL="2286000" algn="l">
              <a:lnSpc>
                <a:spcPct val="77777"/>
              </a:lnSpc>
              <a:spcBef>
                <a:spcPts val="450"/>
              </a:spcBef>
              <a:spcAft>
                <a:spcPts val="0"/>
              </a:spcAft>
              <a:buSzPts val="1800"/>
              <a:buNone/>
              <a:defRPr/>
            </a:lvl5pPr>
            <a:lvl6pPr indent="-342900" lvl="5" marL="2743200" algn="l">
              <a:lnSpc>
                <a:spcPct val="90000"/>
              </a:lnSpc>
              <a:spcBef>
                <a:spcPts val="733"/>
              </a:spcBef>
              <a:spcAft>
                <a:spcPts val="0"/>
              </a:spcAft>
              <a:buClr>
                <a:schemeClr val="dk1"/>
              </a:buClr>
              <a:buSzPts val="1800"/>
              <a:buChar char="•"/>
              <a:defRPr/>
            </a:lvl6pPr>
            <a:lvl7pPr indent="-342900" lvl="6" marL="3200400" algn="l">
              <a:lnSpc>
                <a:spcPct val="90000"/>
              </a:lnSpc>
              <a:spcBef>
                <a:spcPts val="733"/>
              </a:spcBef>
              <a:spcAft>
                <a:spcPts val="0"/>
              </a:spcAft>
              <a:buClr>
                <a:schemeClr val="dk1"/>
              </a:buClr>
              <a:buSzPts val="1800"/>
              <a:buChar char="•"/>
              <a:defRPr/>
            </a:lvl7pPr>
            <a:lvl8pPr indent="-342900" lvl="7" marL="3657600" algn="l">
              <a:lnSpc>
                <a:spcPct val="90000"/>
              </a:lnSpc>
              <a:spcBef>
                <a:spcPts val="733"/>
              </a:spcBef>
              <a:spcAft>
                <a:spcPts val="0"/>
              </a:spcAft>
              <a:buClr>
                <a:schemeClr val="dk1"/>
              </a:buClr>
              <a:buSzPts val="1800"/>
              <a:buChar char="•"/>
              <a:defRPr/>
            </a:lvl8pPr>
            <a:lvl9pPr indent="-342900" lvl="8" marL="4114800" algn="l">
              <a:lnSpc>
                <a:spcPct val="90000"/>
              </a:lnSpc>
              <a:spcBef>
                <a:spcPts val="733"/>
              </a:spcBef>
              <a:spcAft>
                <a:spcPts val="0"/>
              </a:spcAft>
              <a:buClr>
                <a:schemeClr val="dk1"/>
              </a:buClr>
              <a:buSzPts val="1800"/>
              <a:buChar char="•"/>
              <a:defRPr/>
            </a:lvl9pPr>
          </a:lstStyle>
          <a:p/>
        </p:txBody>
      </p:sp>
      <p:sp>
        <p:nvSpPr>
          <p:cNvPr id="26" name="Google Shape;26;p9"/>
          <p:cNvSpPr txBox="1"/>
          <p:nvPr>
            <p:ph idx="12" type="sldNum"/>
          </p:nvPr>
        </p:nvSpPr>
        <p:spPr>
          <a:xfrm>
            <a:off x="7441084" y="9729216"/>
            <a:ext cx="183995" cy="138499"/>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9"/>
          <p:cNvSpPr txBox="1"/>
          <p:nvPr>
            <p:ph idx="11" type="ftr"/>
          </p:nvPr>
        </p:nvSpPr>
        <p:spPr>
          <a:xfrm>
            <a:off x="3473776" y="9729215"/>
            <a:ext cx="3891776" cy="138499"/>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pos="2376">
          <p15:clr>
            <a:srgbClr val="FBAE40"/>
          </p15:clr>
        </p15:guide>
        <p15:guide id="2" pos="252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id="10" name="Google Shape;10;p6"/>
          <p:cNvPicPr preferRelativeResize="0"/>
          <p:nvPr/>
        </p:nvPicPr>
        <p:blipFill rotWithShape="1">
          <a:blip r:embed="rId2">
            <a:alphaModFix amt="7000"/>
          </a:blip>
          <a:srcRect b="30634" l="10254" r="0" t="-785"/>
          <a:stretch/>
        </p:blipFill>
        <p:spPr>
          <a:xfrm>
            <a:off x="0" y="4465982"/>
            <a:ext cx="5226526" cy="5592418"/>
          </a:xfrm>
          <a:prstGeom prst="rect">
            <a:avLst/>
          </a:prstGeom>
          <a:noFill/>
          <a:ln>
            <a:noFill/>
          </a:ln>
        </p:spPr>
      </p:pic>
      <p:sp>
        <p:nvSpPr>
          <p:cNvPr id="11" name="Google Shape;11;p6"/>
          <p:cNvSpPr txBox="1"/>
          <p:nvPr>
            <p:ph type="title"/>
          </p:nvPr>
        </p:nvSpPr>
        <p:spPr>
          <a:xfrm>
            <a:off x="248920" y="1381179"/>
            <a:ext cx="6400800" cy="6858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6"/>
          <p:cNvSpPr txBox="1"/>
          <p:nvPr>
            <p:ph idx="1" type="body"/>
          </p:nvPr>
        </p:nvSpPr>
        <p:spPr>
          <a:xfrm>
            <a:off x="248925" y="2307625"/>
            <a:ext cx="7019400" cy="7086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200"/>
              </a:spcBef>
              <a:spcAft>
                <a:spcPts val="0"/>
              </a:spcAft>
              <a:buClr>
                <a:schemeClr val="accent2"/>
              </a:buClr>
              <a:buSzPts val="1200"/>
              <a:buFont typeface="Noto Sans Symbols"/>
              <a:buNone/>
              <a:defRPr b="1" i="0" sz="1200" u="none" cap="none" strike="noStrike">
                <a:solidFill>
                  <a:schemeClr val="accent1"/>
                </a:solidFill>
                <a:latin typeface="Arial"/>
                <a:ea typeface="Arial"/>
                <a:cs typeface="Arial"/>
                <a:sym typeface="Arial"/>
              </a:defRPr>
            </a:lvl1pPr>
            <a:lvl2pPr indent="-228600" lvl="1" marL="914400" marR="0" rtl="0" algn="l">
              <a:lnSpc>
                <a:spcPct val="140000"/>
              </a:lnSpc>
              <a:spcBef>
                <a:spcPts val="450"/>
              </a:spcBef>
              <a:spcAft>
                <a:spcPts val="0"/>
              </a:spcAft>
              <a:buClr>
                <a:schemeClr val="accent2"/>
              </a:buClr>
              <a:buSzPts val="1000"/>
              <a:buFont typeface="Noto Sans Symbols"/>
              <a:buNone/>
              <a:defRPr b="0" i="0" sz="1000" u="none" cap="none" strike="noStrike">
                <a:solidFill>
                  <a:schemeClr val="dk1"/>
                </a:solidFill>
                <a:latin typeface="Calibri"/>
                <a:ea typeface="Calibri"/>
                <a:cs typeface="Calibri"/>
                <a:sym typeface="Calibri"/>
              </a:defRPr>
            </a:lvl2pPr>
            <a:lvl3pPr indent="-292100" lvl="2" marL="1371600" marR="0" rtl="0" algn="l">
              <a:lnSpc>
                <a:spcPct val="140000"/>
              </a:lnSpc>
              <a:spcBef>
                <a:spcPts val="45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3pPr>
            <a:lvl4pPr indent="-228600" lvl="3" marL="1828800" marR="0" rtl="0" algn="l">
              <a:lnSpc>
                <a:spcPct val="140000"/>
              </a:lnSpc>
              <a:spcBef>
                <a:spcPts val="450"/>
              </a:spcBef>
              <a:spcAft>
                <a:spcPts val="0"/>
              </a:spcAft>
              <a:buClr>
                <a:schemeClr val="accent2"/>
              </a:buClr>
              <a:buSzPts val="1000"/>
              <a:buFont typeface="Noto Sans Symbols"/>
              <a:buNone/>
              <a:defRPr b="0" i="0" sz="1000" u="none" cap="none" strike="noStrike">
                <a:solidFill>
                  <a:schemeClr val="dk1"/>
                </a:solidFill>
                <a:latin typeface="Calibri"/>
                <a:ea typeface="Calibri"/>
                <a:cs typeface="Calibri"/>
                <a:sym typeface="Calibri"/>
              </a:defRPr>
            </a:lvl4pPr>
            <a:lvl5pPr indent="-228600" lvl="4" marL="2286000" marR="0" rtl="0" algn="l">
              <a:lnSpc>
                <a:spcPct val="140000"/>
              </a:lnSpc>
              <a:spcBef>
                <a:spcPts val="450"/>
              </a:spcBef>
              <a:spcAft>
                <a:spcPts val="0"/>
              </a:spcAft>
              <a:buClr>
                <a:schemeClr val="accent2"/>
              </a:buClr>
              <a:buSzPts val="1000"/>
              <a:buFont typeface="Noto Sans Symbols"/>
              <a:buNone/>
              <a:defRPr b="0" i="0" sz="1000" u="none" cap="none" strike="noStrike">
                <a:solidFill>
                  <a:schemeClr val="dk1"/>
                </a:solidFill>
                <a:latin typeface="Calibri"/>
                <a:ea typeface="Calibri"/>
                <a:cs typeface="Calibri"/>
                <a:sym typeface="Calibri"/>
              </a:defRPr>
            </a:lvl5pPr>
            <a:lvl6pPr indent="-396367" lvl="5" marL="2743200" marR="0" rtl="0" algn="l">
              <a:lnSpc>
                <a:spcPct val="90000"/>
              </a:lnSpc>
              <a:spcBef>
                <a:spcPts val="733"/>
              </a:spcBef>
              <a:spcAft>
                <a:spcPts val="0"/>
              </a:spcAft>
              <a:buClr>
                <a:schemeClr val="dk1"/>
              </a:buClr>
              <a:buSzPts val="2642"/>
              <a:buFont typeface="Arial"/>
              <a:buChar char="•"/>
              <a:defRPr b="0" i="0" sz="2642" u="none" cap="none" strike="noStrike">
                <a:solidFill>
                  <a:schemeClr val="dk1"/>
                </a:solidFill>
                <a:latin typeface="Calibri"/>
                <a:ea typeface="Calibri"/>
                <a:cs typeface="Calibri"/>
                <a:sym typeface="Calibri"/>
              </a:defRPr>
            </a:lvl6pPr>
            <a:lvl7pPr indent="-396367" lvl="6" marL="3200400" marR="0" rtl="0" algn="l">
              <a:lnSpc>
                <a:spcPct val="90000"/>
              </a:lnSpc>
              <a:spcBef>
                <a:spcPts val="733"/>
              </a:spcBef>
              <a:spcAft>
                <a:spcPts val="0"/>
              </a:spcAft>
              <a:buClr>
                <a:schemeClr val="dk1"/>
              </a:buClr>
              <a:buSzPts val="2642"/>
              <a:buFont typeface="Arial"/>
              <a:buChar char="•"/>
              <a:defRPr b="0" i="0" sz="2642" u="none" cap="none" strike="noStrike">
                <a:solidFill>
                  <a:schemeClr val="dk1"/>
                </a:solidFill>
                <a:latin typeface="Calibri"/>
                <a:ea typeface="Calibri"/>
                <a:cs typeface="Calibri"/>
                <a:sym typeface="Calibri"/>
              </a:defRPr>
            </a:lvl7pPr>
            <a:lvl8pPr indent="-396366" lvl="7" marL="3657600" marR="0" rtl="0" algn="l">
              <a:lnSpc>
                <a:spcPct val="90000"/>
              </a:lnSpc>
              <a:spcBef>
                <a:spcPts val="733"/>
              </a:spcBef>
              <a:spcAft>
                <a:spcPts val="0"/>
              </a:spcAft>
              <a:buClr>
                <a:schemeClr val="dk1"/>
              </a:buClr>
              <a:buSzPts val="2642"/>
              <a:buFont typeface="Arial"/>
              <a:buChar char="•"/>
              <a:defRPr b="0" i="0" sz="2642" u="none" cap="none" strike="noStrike">
                <a:solidFill>
                  <a:schemeClr val="dk1"/>
                </a:solidFill>
                <a:latin typeface="Calibri"/>
                <a:ea typeface="Calibri"/>
                <a:cs typeface="Calibri"/>
                <a:sym typeface="Calibri"/>
              </a:defRPr>
            </a:lvl8pPr>
            <a:lvl9pPr indent="-396366" lvl="8" marL="4114800" marR="0" rtl="0" algn="l">
              <a:lnSpc>
                <a:spcPct val="90000"/>
              </a:lnSpc>
              <a:spcBef>
                <a:spcPts val="733"/>
              </a:spcBef>
              <a:spcAft>
                <a:spcPts val="0"/>
              </a:spcAft>
              <a:buClr>
                <a:schemeClr val="dk1"/>
              </a:buClr>
              <a:buSzPts val="2642"/>
              <a:buFont typeface="Arial"/>
              <a:buChar char="•"/>
              <a:defRPr b="0" i="0" sz="2642" u="none" cap="none" strike="noStrike">
                <a:solidFill>
                  <a:schemeClr val="dk1"/>
                </a:solidFill>
                <a:latin typeface="Calibri"/>
                <a:ea typeface="Calibri"/>
                <a:cs typeface="Calibri"/>
                <a:sym typeface="Calibri"/>
              </a:defRPr>
            </a:lvl9pPr>
          </a:lstStyle>
          <a:p/>
        </p:txBody>
      </p:sp>
      <p:sp>
        <p:nvSpPr>
          <p:cNvPr id="13" name="Google Shape;13;p6"/>
          <p:cNvSpPr txBox="1"/>
          <p:nvPr>
            <p:ph idx="12" type="sldNum"/>
          </p:nvPr>
        </p:nvSpPr>
        <p:spPr>
          <a:xfrm>
            <a:off x="7441084" y="9729216"/>
            <a:ext cx="183995" cy="138499"/>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7F7F7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4" name="Google Shape;14;p6"/>
          <p:cNvSpPr txBox="1"/>
          <p:nvPr>
            <p:ph idx="11" type="ftr"/>
          </p:nvPr>
        </p:nvSpPr>
        <p:spPr>
          <a:xfrm>
            <a:off x="3482402" y="9729216"/>
            <a:ext cx="3891776" cy="138499"/>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rgbClr val="7F7F7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6"/>
          <p:cNvSpPr/>
          <p:nvPr/>
        </p:nvSpPr>
        <p:spPr>
          <a:xfrm>
            <a:off x="205689" y="9729216"/>
            <a:ext cx="2258122" cy="12311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5904">
          <p15:clr>
            <a:srgbClr val="F26B43"/>
          </p15:clr>
        </p15:guide>
        <p15:guide id="2" pos="432">
          <p15:clr>
            <a:srgbClr val="F26B43"/>
          </p15:clr>
        </p15:guide>
        <p15:guide id="3" pos="4464">
          <p15:clr>
            <a:srgbClr val="F26B43"/>
          </p15:clr>
        </p15:guide>
        <p15:guide id="4" orient="horz"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hyperlink" Target="https://www.balbix.com/resources/how-to-calculate-your-enterprises-breach-risk/" TargetMode="External"/><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hyperlink" Target="https://www.balbix.com/resources/how-to-calculate-your-enterprises-breach-ris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hyperlink" Target="https://www.balbix.com/resources/automated-cyber-risk-quantification/" TargetMode="External"/><Relationship Id="rId5" Type="http://schemas.openxmlformats.org/officeDocument/2006/relationships/image" Target="../media/image8.png"/><Relationship Id="rId6" Type="http://schemas.openxmlformats.org/officeDocument/2006/relationships/hyperlink" Target="https://www.balbix.com/resources/automated-cyber-risk-quantificatio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balbix.com/request-a-demo/" TargetMode="External"/><Relationship Id="rId4" Type="http://schemas.openxmlformats.org/officeDocument/2006/relationships/image" Target="../media/image5.png"/><Relationship Id="rId5" Type="http://schemas.openxmlformats.org/officeDocument/2006/relationships/hyperlink" Target="https://www.balbix.com/request-a-demo/" TargetMode="External"/><Relationship Id="rId6" Type="http://schemas.openxmlformats.org/officeDocument/2006/relationships/image" Target="../media/image6.png"/><Relationship Id="rId7"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pic>
        <p:nvPicPr>
          <p:cNvPr id="33" name="Google Shape;33;g29c67eea19e_0_0"/>
          <p:cNvPicPr preferRelativeResize="0"/>
          <p:nvPr/>
        </p:nvPicPr>
        <p:blipFill>
          <a:blip r:embed="rId3">
            <a:alphaModFix/>
          </a:blip>
          <a:stretch>
            <a:fillRect/>
          </a:stretch>
        </p:blipFill>
        <p:spPr>
          <a:xfrm>
            <a:off x="-83124" y="-852725"/>
            <a:ext cx="7924774" cy="11209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idx="1" type="body"/>
          </p:nvPr>
        </p:nvSpPr>
        <p:spPr>
          <a:xfrm>
            <a:off x="365752" y="731520"/>
            <a:ext cx="6919800" cy="8001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SzPts val="1800"/>
              <a:buNone/>
            </a:pPr>
            <a:r>
              <a:rPr b="0" lang="en-US" sz="1600">
                <a:solidFill>
                  <a:schemeClr val="dk1"/>
                </a:solidFill>
              </a:rPr>
              <a:t>Section D</a:t>
            </a:r>
            <a:endParaRPr/>
          </a:p>
          <a:p>
            <a:pPr indent="0" lvl="0" marL="0" rtl="0" algn="l">
              <a:lnSpc>
                <a:spcPct val="100000"/>
              </a:lnSpc>
              <a:spcBef>
                <a:spcPts val="1200"/>
              </a:spcBef>
              <a:spcAft>
                <a:spcPts val="0"/>
              </a:spcAft>
              <a:buSzPts val="1800"/>
              <a:buNone/>
            </a:pPr>
            <a:r>
              <a:rPr lang="en-US" sz="2400"/>
              <a:t>Reporting and Dashboarding</a:t>
            </a:r>
            <a:endParaRPr sz="2400"/>
          </a:p>
          <a:p>
            <a:pPr indent="0" lvl="0" marL="0" rtl="0" algn="l">
              <a:lnSpc>
                <a:spcPct val="100000"/>
              </a:lnSpc>
              <a:spcBef>
                <a:spcPts val="1200"/>
              </a:spcBef>
              <a:spcAft>
                <a:spcPts val="0"/>
              </a:spcAft>
              <a:buSzPts val="1800"/>
              <a:buNone/>
            </a:pPr>
            <a:r>
              <a:rPr b="0" lang="en-US">
                <a:solidFill>
                  <a:schemeClr val="dk1"/>
                </a:solidFill>
              </a:rPr>
              <a:t>This section assesses the vendor's ability to provide dynamic, real-time reporting and dashboarding capabilities. </a:t>
            </a:r>
            <a:endParaRPr sz="2400"/>
          </a:p>
        </p:txBody>
      </p:sp>
      <p:graphicFrame>
        <p:nvGraphicFramePr>
          <p:cNvPr id="93" name="Google Shape;93;p14"/>
          <p:cNvGraphicFramePr/>
          <p:nvPr/>
        </p:nvGraphicFramePr>
        <p:xfrm>
          <a:off x="365760" y="2291078"/>
          <a:ext cx="3000000" cy="3000000"/>
        </p:xfrm>
        <a:graphic>
          <a:graphicData uri="http://schemas.openxmlformats.org/drawingml/2006/table">
            <a:tbl>
              <a:tblPr>
                <a:noFill/>
                <a:tableStyleId>{E5150968-A7E9-4DFA-93BE-4C101FB06AA5}</a:tableStyleId>
              </a:tblPr>
              <a:tblGrid>
                <a:gridCol w="548550"/>
                <a:gridCol w="3456000"/>
                <a:gridCol w="1409800"/>
                <a:gridCol w="1535075"/>
              </a:tblGrid>
              <a:tr h="1778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ID</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Requirement</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Response</a:t>
                      </a:r>
                      <a:endParaRPr sz="1400" u="none" cap="none" strike="noStrike">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(Yes/No)</a:t>
                      </a:r>
                      <a:endParaRPr sz="1400" u="none" cap="none" strike="noStrike">
                        <a:solidFill>
                          <a:schemeClr val="lt1"/>
                        </a:solidFill>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Comments</a:t>
                      </a:r>
                      <a:endParaRPr sz="1400" u="none" cap="none" strike="noStrike">
                        <a:solidFill>
                          <a:schemeClr val="lt1"/>
                        </a:solidFill>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D-1</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Native, out-of-the-box dashboards and reports across a range of risk scenarios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D-2</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rtl="0" algn="l">
                        <a:spcBef>
                          <a:spcPts val="0"/>
                        </a:spcBef>
                        <a:spcAft>
                          <a:spcPts val="0"/>
                        </a:spcAft>
                        <a:buClr>
                          <a:schemeClr val="dk1"/>
                        </a:buClr>
                        <a:buSzPts val="1100"/>
                        <a:buFont typeface="Arial"/>
                        <a:buNone/>
                      </a:pPr>
                      <a:r>
                        <a:rPr lang="en-US" sz="1200"/>
                        <a:t>Dashboards update dynamically in real-time to reflect the changing threat environment, risk calculations, and underlying data</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D-3</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t>Native dashboards illustrate risk across different organizational groupings, such as business units, product lines, or geography</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D-4</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rtl="0" algn="l">
                        <a:spcBef>
                          <a:spcPts val="0"/>
                        </a:spcBef>
                        <a:spcAft>
                          <a:spcPts val="0"/>
                        </a:spcAft>
                        <a:buClr>
                          <a:schemeClr val="dk1"/>
                        </a:buClr>
                        <a:buSzPts val="1100"/>
                        <a:buFont typeface="Arial"/>
                        <a:buNone/>
                      </a:pPr>
                      <a:r>
                        <a:rPr lang="en-US" sz="1200"/>
                        <a:t>Native dashboards illustrate risk by the owner to ensure visibility across responsible parties and gamification of risk reduction</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D-5</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Easily customizable dashboards to report on the scenarios and insights in scope for individual operational and executive users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D-6</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rtl="0" algn="l">
                        <a:spcBef>
                          <a:spcPts val="0"/>
                        </a:spcBef>
                        <a:spcAft>
                          <a:spcPts val="0"/>
                        </a:spcAft>
                        <a:buClr>
                          <a:schemeClr val="dk1"/>
                        </a:buClr>
                        <a:buSzPts val="1100"/>
                        <a:buFont typeface="Arial"/>
                        <a:buNone/>
                      </a:pPr>
                      <a:r>
                        <a:rPr lang="en-US" sz="1200"/>
                        <a:t>Native dashboards appropriate for CISO, board of directors, and executive-level audiences</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D-7</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Native dashboards appropriate for operational leaders and their teams to identify and drive the best steps for risk reduction</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D-8</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Flexible collaboration capabilities for dashboards and reports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D-9</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Flexible views tailored for users with different roles and risk management scope, including risk management, operations analysts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94" name="Google Shape;94;p14"/>
          <p:cNvSpPr txBox="1"/>
          <p:nvPr/>
        </p:nvSpPr>
        <p:spPr>
          <a:xfrm>
            <a:off x="91440" y="9601200"/>
            <a:ext cx="3657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200">
                <a:solidFill>
                  <a:schemeClr val="dk1"/>
                </a:solidFill>
              </a:rPr>
              <a:t>10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graphicFrame>
        <p:nvGraphicFramePr>
          <p:cNvPr id="99" name="Google Shape;99;g261dc3bd13f_1_23"/>
          <p:cNvGraphicFramePr/>
          <p:nvPr/>
        </p:nvGraphicFramePr>
        <p:xfrm>
          <a:off x="365760" y="731520"/>
          <a:ext cx="3000000" cy="3000000"/>
        </p:xfrm>
        <a:graphic>
          <a:graphicData uri="http://schemas.openxmlformats.org/drawingml/2006/table">
            <a:tbl>
              <a:tblPr>
                <a:noFill/>
                <a:tableStyleId>{E5150968-A7E9-4DFA-93BE-4C101FB06AA5}</a:tableStyleId>
              </a:tblPr>
              <a:tblGrid>
                <a:gridCol w="562500"/>
                <a:gridCol w="3442075"/>
                <a:gridCol w="1340150"/>
                <a:gridCol w="1604725"/>
              </a:tblGrid>
              <a:tr h="1778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ID</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Requirement</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Response</a:t>
                      </a:r>
                      <a:endParaRPr sz="1400" u="none" cap="none" strike="noStrike">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(Yes/No)</a:t>
                      </a:r>
                      <a:endParaRPr sz="1400" u="none" cap="none" strike="noStrike">
                        <a:solidFill>
                          <a:schemeClr val="lt1"/>
                        </a:solidFill>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Comments</a:t>
                      </a:r>
                      <a:endParaRPr sz="1400" u="none" cap="none" strike="noStrike">
                        <a:solidFill>
                          <a:schemeClr val="lt1"/>
                        </a:solidFill>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D-10</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Ability to support risk assessment aligned with key cybersecurity and industry frameworks such as NIST, CIS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D-11</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Support for cybersecurity risk management and material asset reporting to enable rapid compliance with regulations such as DORA, SEC cybersecurity rules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00" name="Google Shape;100;g261dc3bd13f_1_23"/>
          <p:cNvSpPr txBox="1"/>
          <p:nvPr/>
        </p:nvSpPr>
        <p:spPr>
          <a:xfrm>
            <a:off x="91440" y="9601200"/>
            <a:ext cx="3657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200">
                <a:solidFill>
                  <a:schemeClr val="dk1"/>
                </a:solidFill>
              </a:rPr>
              <a:t>11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txBox="1"/>
          <p:nvPr>
            <p:ph idx="1" type="body"/>
          </p:nvPr>
        </p:nvSpPr>
        <p:spPr>
          <a:xfrm>
            <a:off x="365752" y="731520"/>
            <a:ext cx="6919800" cy="8001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SzPts val="1800"/>
              <a:buNone/>
            </a:pPr>
            <a:r>
              <a:rPr b="0" lang="en-US" sz="1600">
                <a:solidFill>
                  <a:schemeClr val="dk1"/>
                </a:solidFill>
              </a:rPr>
              <a:t>Section E</a:t>
            </a:r>
            <a:endParaRPr/>
          </a:p>
          <a:p>
            <a:pPr indent="0" lvl="0" marL="0" rtl="0" algn="l">
              <a:lnSpc>
                <a:spcPct val="100000"/>
              </a:lnSpc>
              <a:spcBef>
                <a:spcPts val="1200"/>
              </a:spcBef>
              <a:spcAft>
                <a:spcPts val="0"/>
              </a:spcAft>
              <a:buSzPts val="1800"/>
              <a:buNone/>
            </a:pPr>
            <a:r>
              <a:rPr lang="en-US" sz="2400"/>
              <a:t>Actionability</a:t>
            </a:r>
            <a:endParaRPr sz="2400"/>
          </a:p>
          <a:p>
            <a:pPr indent="0" lvl="0" marL="0" rtl="0" algn="l">
              <a:lnSpc>
                <a:spcPct val="100000"/>
              </a:lnSpc>
              <a:spcBef>
                <a:spcPts val="1200"/>
              </a:spcBef>
              <a:spcAft>
                <a:spcPts val="0"/>
              </a:spcAft>
              <a:buSzPts val="1800"/>
              <a:buNone/>
            </a:pPr>
            <a:r>
              <a:rPr b="0" lang="en-US">
                <a:solidFill>
                  <a:schemeClr val="dk1"/>
                </a:solidFill>
              </a:rPr>
              <a:t>This section evaluates the vendor's ability to translate cyber risk data into actionable insights and strategies. It focuses on the tool's capacity to automate risk prioritization, assign ownership, and provide detailed guidance for effective remediation.</a:t>
            </a:r>
            <a:endParaRPr b="0">
              <a:solidFill>
                <a:schemeClr val="dk1"/>
              </a:solidFill>
            </a:endParaRPr>
          </a:p>
        </p:txBody>
      </p:sp>
      <p:graphicFrame>
        <p:nvGraphicFramePr>
          <p:cNvPr id="106" name="Google Shape;106;p15"/>
          <p:cNvGraphicFramePr/>
          <p:nvPr/>
        </p:nvGraphicFramePr>
        <p:xfrm>
          <a:off x="365760" y="2464278"/>
          <a:ext cx="3000000" cy="3000000"/>
        </p:xfrm>
        <a:graphic>
          <a:graphicData uri="http://schemas.openxmlformats.org/drawingml/2006/table">
            <a:tbl>
              <a:tblPr>
                <a:noFill/>
                <a:tableStyleId>{E5150968-A7E9-4DFA-93BE-4C101FB06AA5}</a:tableStyleId>
              </a:tblPr>
              <a:tblGrid>
                <a:gridCol w="555850"/>
                <a:gridCol w="3486250"/>
                <a:gridCol w="1379550"/>
                <a:gridCol w="1527825"/>
              </a:tblGrid>
              <a:tr h="8394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ID</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Requirement</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Response (Yes/No)</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comments</a:t>
                      </a:r>
                      <a:endParaRPr sz="1400" u="none" cap="none" strike="noStrike">
                        <a:solidFill>
                          <a:schemeClr val="lt1"/>
                        </a:solidFill>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5596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E-1</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Automated generation of specific, actionable insights for risk reduction</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596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E-2</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Automatic asset-level assignment of ownership for identified priority risk issues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7461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E-3</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t>Native risk-based prioritization of the next best steps to reduce risk across any scenario in scope</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193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E-4</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rtl="0" algn="l">
                        <a:spcBef>
                          <a:spcPts val="0"/>
                        </a:spcBef>
                        <a:spcAft>
                          <a:spcPts val="0"/>
                        </a:spcAft>
                        <a:buClr>
                          <a:schemeClr val="dk1"/>
                        </a:buClr>
                        <a:buSzPts val="1100"/>
                        <a:buFont typeface="Arial"/>
                        <a:buNone/>
                      </a:pPr>
                      <a:r>
                        <a:rPr lang="en-US" sz="1200"/>
                        <a:t>Native workflow to enable drill-downs, investigation, and prioritization of specific security issues affecting risk, including vulnerabilities, misconfigurations, failed controls</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7461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E-5</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Detailed, asset-level remediation instructions provided out-of-the-box for addressing prioritized risk issues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327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E-6</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Native ticketing integrations for dispatching tickets for efficient remediation, along with all detailed information required for asset-level fixes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9327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E-7</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Automatic detection of successful remediation for resolved risk issues, including vulnerabilities, misconfigurations, failed controls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07" name="Google Shape;107;p15"/>
          <p:cNvSpPr txBox="1"/>
          <p:nvPr/>
        </p:nvSpPr>
        <p:spPr>
          <a:xfrm>
            <a:off x="91440" y="9601200"/>
            <a:ext cx="3657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200">
                <a:solidFill>
                  <a:schemeClr val="dk1"/>
                </a:solidFill>
              </a:rPr>
              <a:t>12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graphicFrame>
        <p:nvGraphicFramePr>
          <p:cNvPr id="112" name="Google Shape;112;g261dc3bd13f_1_33"/>
          <p:cNvGraphicFramePr/>
          <p:nvPr/>
        </p:nvGraphicFramePr>
        <p:xfrm>
          <a:off x="365760" y="731520"/>
          <a:ext cx="3000000" cy="3000000"/>
        </p:xfrm>
        <a:graphic>
          <a:graphicData uri="http://schemas.openxmlformats.org/drawingml/2006/table">
            <a:tbl>
              <a:tblPr>
                <a:noFill/>
                <a:tableStyleId>{E5150968-A7E9-4DFA-93BE-4C101FB06AA5}</a:tableStyleId>
              </a:tblPr>
              <a:tblGrid>
                <a:gridCol w="555850"/>
                <a:gridCol w="3486225"/>
                <a:gridCol w="1379550"/>
                <a:gridCol w="1527800"/>
              </a:tblGrid>
              <a:tr h="1778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ID</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Requirement</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Response (Yes/No)</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comments</a:t>
                      </a:r>
                      <a:endParaRPr sz="1400" u="none" cap="none" strike="noStrike">
                        <a:solidFill>
                          <a:schemeClr val="lt1"/>
                        </a:solidFill>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E-8</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Ability to push application or asset-level risk values to downstream IT and business management systems, such as ServiceNow</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E-9</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Executive-level reporting on risk reduction trends and progress by organizational unit</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E-10</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Native reporting on the ROI of deployed cybersecurity investments and controls in terms of monetary risk reduction</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sp>
        <p:nvSpPr>
          <p:cNvPr id="113" name="Google Shape;113;g261dc3bd13f_1_33"/>
          <p:cNvSpPr txBox="1"/>
          <p:nvPr/>
        </p:nvSpPr>
        <p:spPr>
          <a:xfrm>
            <a:off x="91440" y="9601200"/>
            <a:ext cx="3657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200">
                <a:solidFill>
                  <a:schemeClr val="dk1"/>
                </a:solidFill>
              </a:rPr>
              <a:t>13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6"/>
          <p:cNvSpPr txBox="1"/>
          <p:nvPr>
            <p:ph idx="1" type="body"/>
          </p:nvPr>
        </p:nvSpPr>
        <p:spPr>
          <a:xfrm>
            <a:off x="365752" y="731520"/>
            <a:ext cx="6919800" cy="8001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SzPts val="1800"/>
              <a:buNone/>
            </a:pPr>
            <a:r>
              <a:rPr b="0" lang="en-US" sz="1600">
                <a:solidFill>
                  <a:schemeClr val="dk1"/>
                </a:solidFill>
              </a:rPr>
              <a:t>Section F</a:t>
            </a:r>
            <a:endParaRPr/>
          </a:p>
          <a:p>
            <a:pPr indent="0" lvl="0" marL="0" rtl="0" algn="l">
              <a:lnSpc>
                <a:spcPct val="100000"/>
              </a:lnSpc>
              <a:spcBef>
                <a:spcPts val="1200"/>
              </a:spcBef>
              <a:spcAft>
                <a:spcPts val="0"/>
              </a:spcAft>
              <a:buSzPts val="1800"/>
              <a:buNone/>
            </a:pPr>
            <a:r>
              <a:rPr lang="en-US" sz="2400"/>
              <a:t>Inbound Integrations</a:t>
            </a:r>
            <a:endParaRPr sz="2400"/>
          </a:p>
          <a:p>
            <a:pPr indent="0" lvl="0" marL="0" rtl="0" algn="l">
              <a:lnSpc>
                <a:spcPct val="100000"/>
              </a:lnSpc>
              <a:spcBef>
                <a:spcPts val="1200"/>
              </a:spcBef>
              <a:spcAft>
                <a:spcPts val="0"/>
              </a:spcAft>
              <a:buSzPts val="1800"/>
              <a:buNone/>
            </a:pPr>
            <a:r>
              <a:rPr b="0" lang="en-US">
                <a:solidFill>
                  <a:schemeClr val="dk1"/>
                </a:solidFill>
              </a:rPr>
              <a:t>This section addresses the platform's capability to integrate with various external data sources and solutions. It focuses on the extent and ease of inbound integrations, including automated data ingestion, to enhance the platform's functionality and data accuracy.</a:t>
            </a:r>
            <a:endParaRPr b="0">
              <a:solidFill>
                <a:schemeClr val="dk1"/>
              </a:solidFill>
            </a:endParaRPr>
          </a:p>
          <a:p>
            <a:pPr indent="0" lvl="0" marL="0" rtl="0" algn="l">
              <a:lnSpc>
                <a:spcPct val="100000"/>
              </a:lnSpc>
              <a:spcBef>
                <a:spcPts val="0"/>
              </a:spcBef>
              <a:spcAft>
                <a:spcPts val="0"/>
              </a:spcAft>
              <a:buSzPts val="1800"/>
              <a:buNone/>
            </a:pPr>
            <a:r>
              <a:t/>
            </a:r>
            <a:endParaRPr b="0">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The platform supports inbound data integrations with the following categories of solutions out-of-the-box via APIs and CSV-based snapshots:</a:t>
            </a:r>
            <a:endParaRPr>
              <a:solidFill>
                <a:schemeClr val="dk1"/>
              </a:solidFill>
            </a:endParaRPr>
          </a:p>
          <a:p>
            <a:pPr indent="0" lvl="0" marL="0" rtl="0" algn="l">
              <a:spcBef>
                <a:spcPts val="0"/>
              </a:spcBef>
              <a:spcAft>
                <a:spcPts val="0"/>
              </a:spcAft>
              <a:buClr>
                <a:schemeClr val="dk1"/>
              </a:buClr>
              <a:buSzPts val="1100"/>
              <a:buFont typeface="Arial"/>
              <a:buNone/>
            </a:pPr>
            <a:r>
              <a:t/>
            </a:r>
            <a:endParaRPr b="0">
              <a:solidFill>
                <a:schemeClr val="dk1"/>
              </a:solidFill>
            </a:endParaRPr>
          </a:p>
          <a:p>
            <a:pPr indent="0" lvl="0" marL="0" rtl="0" algn="l">
              <a:lnSpc>
                <a:spcPct val="100000"/>
              </a:lnSpc>
              <a:spcBef>
                <a:spcPts val="0"/>
              </a:spcBef>
              <a:spcAft>
                <a:spcPts val="0"/>
              </a:spcAft>
              <a:buClr>
                <a:schemeClr val="dk1"/>
              </a:buClr>
              <a:buSzPts val="1800"/>
              <a:buFont typeface="Arial"/>
              <a:buNone/>
            </a:pPr>
            <a:r>
              <a:t/>
            </a:r>
            <a:endParaRPr b="0">
              <a:solidFill>
                <a:schemeClr val="dk1"/>
              </a:solidFill>
            </a:endParaRPr>
          </a:p>
          <a:p>
            <a:pPr indent="0" lvl="0" marL="0" rtl="0" algn="l">
              <a:lnSpc>
                <a:spcPct val="100000"/>
              </a:lnSpc>
              <a:spcBef>
                <a:spcPts val="1200"/>
              </a:spcBef>
              <a:spcAft>
                <a:spcPts val="0"/>
              </a:spcAft>
              <a:buSzPts val="1800"/>
              <a:buNone/>
            </a:pPr>
            <a:r>
              <a:t/>
            </a:r>
            <a:endParaRPr b="0">
              <a:solidFill>
                <a:schemeClr val="dk1"/>
              </a:solidFill>
            </a:endParaRPr>
          </a:p>
        </p:txBody>
      </p:sp>
      <p:graphicFrame>
        <p:nvGraphicFramePr>
          <p:cNvPr id="119" name="Google Shape;119;p16"/>
          <p:cNvGraphicFramePr/>
          <p:nvPr/>
        </p:nvGraphicFramePr>
        <p:xfrm>
          <a:off x="365760" y="3046178"/>
          <a:ext cx="3000000" cy="3000000"/>
        </p:xfrm>
        <a:graphic>
          <a:graphicData uri="http://schemas.openxmlformats.org/drawingml/2006/table">
            <a:tbl>
              <a:tblPr>
                <a:noFill/>
                <a:tableStyleId>{E5150968-A7E9-4DFA-93BE-4C101FB06AA5}</a:tableStyleId>
              </a:tblPr>
              <a:tblGrid>
                <a:gridCol w="576525"/>
                <a:gridCol w="3659875"/>
                <a:gridCol w="1359075"/>
                <a:gridCol w="1353950"/>
              </a:tblGrid>
              <a:tr h="7918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ID</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Requirement</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Response</a:t>
                      </a:r>
                      <a:endParaRPr sz="1400" u="none" cap="none" strike="noStrike">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(Yes/No)</a:t>
                      </a:r>
                      <a:endParaRPr sz="1400" u="none" cap="none" strike="noStrike">
                        <a:solidFill>
                          <a:schemeClr val="lt1"/>
                        </a:solidFill>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Comments</a:t>
                      </a:r>
                      <a:endParaRPr sz="1400" u="none" cap="none" strike="noStrike">
                        <a:solidFill>
                          <a:schemeClr val="lt1"/>
                        </a:solidFill>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2969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F-1</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CMDB (e.g., ServiceNow)</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969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F-2</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GRC/IRM (e.g., ServiceNow, Archer)</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3959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F-3</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IT Asset Management (e.g., Flexera, Microsoft SCCM)</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959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F-4</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Endpoint Management (e.g., Microsoft Intune, Tanium)</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5938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F-5</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Endpoint Detection and Response/XDR (e.g., Microsoft Defender, CrowdStrike, SentinelOne, Palo Alto Networks Cotex XDR)</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959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F-6</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Vulnerability Assessment (e.g., Rapid7, Tenable, Qualys)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3959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F-7</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Configuration Controls Assessment (e.g., Qualys Policy Compliance/SCA, Wiz)</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969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F-8</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Application Security (e.g., Qualys WAS)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969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F-9</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Cloud (e.g., AWS, Azure, GCP)</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969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F-10</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CSPM (e.g., Wiz, Lacework, Orca)</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sp>
        <p:nvSpPr>
          <p:cNvPr id="120" name="Google Shape;120;p16"/>
          <p:cNvSpPr txBox="1"/>
          <p:nvPr/>
        </p:nvSpPr>
        <p:spPr>
          <a:xfrm>
            <a:off x="91440" y="9601200"/>
            <a:ext cx="3657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200">
                <a:solidFill>
                  <a:schemeClr val="dk1"/>
                </a:solidFill>
              </a:rPr>
              <a:t>14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graphicFrame>
        <p:nvGraphicFramePr>
          <p:cNvPr id="126" name="Google Shape;126;g261dc3bd13f_1_5"/>
          <p:cNvGraphicFramePr/>
          <p:nvPr/>
        </p:nvGraphicFramePr>
        <p:xfrm>
          <a:off x="365760" y="731520"/>
          <a:ext cx="3000000" cy="3000000"/>
        </p:xfrm>
        <a:graphic>
          <a:graphicData uri="http://schemas.openxmlformats.org/drawingml/2006/table">
            <a:tbl>
              <a:tblPr>
                <a:noFill/>
                <a:tableStyleId>{E5150968-A7E9-4DFA-93BE-4C101FB06AA5}</a:tableStyleId>
              </a:tblPr>
              <a:tblGrid>
                <a:gridCol w="513100"/>
                <a:gridCol w="3652200"/>
                <a:gridCol w="1286275"/>
                <a:gridCol w="1497875"/>
              </a:tblGrid>
              <a:tr h="8136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ID</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Requirement</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Response</a:t>
                      </a:r>
                      <a:endParaRPr sz="1400" u="none" cap="none" strike="noStrike">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(Yes/no)</a:t>
                      </a:r>
                      <a:endParaRPr sz="1400" u="none" cap="none" strike="noStrike">
                        <a:solidFill>
                          <a:schemeClr val="lt1"/>
                        </a:solidFill>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Comments</a:t>
                      </a:r>
                      <a:endParaRPr sz="1400" u="none" cap="none" strike="noStrike">
                        <a:solidFill>
                          <a:schemeClr val="lt1"/>
                        </a:solidFill>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3616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F-11</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CNAPP (e.g., Aqua Security)</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16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F-12</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Networking (e.g., Cisco Meraki)</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3616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F-13</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SASE (e.g., Cisco Umbrella)</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16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F-14</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Virtualization (e.g., VMware vCenter)</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4006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F-15</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External Attack Surface Management (e.g., RiskIQ)</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006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F-16</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Breach and Attack Simulation (e.g., XM Cyber)</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4006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F-17</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Self-service, API-based integrations available</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013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F-18</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rtl="0" algn="l">
                        <a:spcBef>
                          <a:spcPts val="0"/>
                        </a:spcBef>
                        <a:spcAft>
                          <a:spcPts val="0"/>
                        </a:spcAft>
                        <a:buClr>
                          <a:schemeClr val="dk1"/>
                        </a:buClr>
                        <a:buSzPts val="1100"/>
                        <a:buFont typeface="Arial"/>
                        <a:buNone/>
                      </a:pPr>
                      <a:r>
                        <a:rPr lang="en-US" sz="1200"/>
                        <a:t>Built-in automation for data ingestion, including automated scheduling at a desired frequency, including daily, weekly, and monthly ingestion</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sp>
        <p:nvSpPr>
          <p:cNvPr id="127" name="Google Shape;127;g261dc3bd13f_1_5"/>
          <p:cNvSpPr txBox="1"/>
          <p:nvPr/>
        </p:nvSpPr>
        <p:spPr>
          <a:xfrm>
            <a:off x="91440" y="9601200"/>
            <a:ext cx="3657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200">
                <a:solidFill>
                  <a:schemeClr val="dk1"/>
                </a:solidFill>
              </a:rPr>
              <a:t>15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8"/>
          <p:cNvSpPr txBox="1"/>
          <p:nvPr>
            <p:ph idx="1" type="body"/>
          </p:nvPr>
        </p:nvSpPr>
        <p:spPr>
          <a:xfrm>
            <a:off x="365752" y="731520"/>
            <a:ext cx="6919800" cy="8001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SzPts val="1800"/>
              <a:buNone/>
            </a:pPr>
            <a:r>
              <a:rPr b="0" lang="en-US" sz="1600">
                <a:solidFill>
                  <a:schemeClr val="dk1"/>
                </a:solidFill>
              </a:rPr>
              <a:t>Section G</a:t>
            </a:r>
            <a:endParaRPr/>
          </a:p>
          <a:p>
            <a:pPr indent="0" lvl="0" marL="0" rtl="0" algn="l">
              <a:lnSpc>
                <a:spcPct val="100000"/>
              </a:lnSpc>
              <a:spcBef>
                <a:spcPts val="1200"/>
              </a:spcBef>
              <a:spcAft>
                <a:spcPts val="0"/>
              </a:spcAft>
              <a:buSzPts val="1800"/>
              <a:buNone/>
            </a:pPr>
            <a:r>
              <a:rPr lang="en-US" sz="2400"/>
              <a:t>Outbound Integrations/Data Exports</a:t>
            </a:r>
            <a:endParaRPr sz="2400"/>
          </a:p>
          <a:p>
            <a:pPr indent="0" lvl="0" marL="0" rtl="0" algn="l">
              <a:spcBef>
                <a:spcPts val="1200"/>
              </a:spcBef>
              <a:spcAft>
                <a:spcPts val="0"/>
              </a:spcAft>
              <a:buClr>
                <a:schemeClr val="dk1"/>
              </a:buClr>
              <a:buSzPts val="1100"/>
              <a:buFont typeface="Arial"/>
              <a:buNone/>
            </a:pPr>
            <a:r>
              <a:rPr b="0" lang="en-US">
                <a:solidFill>
                  <a:schemeClr val="dk1"/>
                </a:solidFill>
              </a:rPr>
              <a:t>This section explores the platform's capabilities for exporting risk data and integrating it with external systems. It focuses on the methods and flexibility offered for outbound data transfer to update key systems, enhance downstream processing and drive remediation efforts.</a:t>
            </a:r>
            <a:endParaRPr b="0">
              <a:solidFill>
                <a:schemeClr val="dk1"/>
              </a:solidFill>
            </a:endParaRPr>
          </a:p>
          <a:p>
            <a:pPr indent="0" lvl="0" marL="0" rtl="0" algn="l">
              <a:spcBef>
                <a:spcPts val="1200"/>
              </a:spcBef>
              <a:spcAft>
                <a:spcPts val="0"/>
              </a:spcAft>
              <a:buClr>
                <a:schemeClr val="dk1"/>
              </a:buClr>
              <a:buSzPts val="1100"/>
              <a:buFont typeface="Arial"/>
              <a:buNone/>
            </a:pPr>
            <a:r>
              <a:t/>
            </a:r>
            <a:endParaRPr b="0">
              <a:solidFill>
                <a:schemeClr val="dk1"/>
              </a:solidFill>
            </a:endParaRPr>
          </a:p>
          <a:p>
            <a:pPr indent="0" lvl="0" marL="0" rtl="0" algn="l">
              <a:spcBef>
                <a:spcPts val="1200"/>
              </a:spcBef>
              <a:spcAft>
                <a:spcPts val="0"/>
              </a:spcAft>
              <a:buClr>
                <a:schemeClr val="dk1"/>
              </a:buClr>
              <a:buSzPts val="1100"/>
              <a:buFont typeface="Arial"/>
              <a:buNone/>
            </a:pPr>
            <a:r>
              <a:t/>
            </a:r>
            <a:endParaRPr b="0">
              <a:solidFill>
                <a:schemeClr val="dk1"/>
              </a:solidFill>
            </a:endParaRPr>
          </a:p>
          <a:p>
            <a:pPr indent="0" lvl="0" marL="0" rtl="0" algn="l">
              <a:spcBef>
                <a:spcPts val="1200"/>
              </a:spcBef>
              <a:spcAft>
                <a:spcPts val="0"/>
              </a:spcAft>
              <a:buClr>
                <a:schemeClr val="dk1"/>
              </a:buClr>
              <a:buSzPts val="1100"/>
              <a:buFont typeface="Arial"/>
              <a:buNone/>
            </a:pPr>
            <a:r>
              <a:t/>
            </a:r>
            <a:endParaRPr b="0">
              <a:solidFill>
                <a:schemeClr val="dk1"/>
              </a:solidFill>
            </a:endParaRPr>
          </a:p>
          <a:p>
            <a:pPr indent="0" lvl="0" marL="0" rtl="0" algn="l">
              <a:lnSpc>
                <a:spcPct val="100000"/>
              </a:lnSpc>
              <a:spcBef>
                <a:spcPts val="1200"/>
              </a:spcBef>
              <a:spcAft>
                <a:spcPts val="0"/>
              </a:spcAft>
              <a:buSzPts val="1800"/>
              <a:buNone/>
            </a:pPr>
            <a:r>
              <a:t/>
            </a:r>
            <a:endParaRPr b="0">
              <a:solidFill>
                <a:schemeClr val="dk1"/>
              </a:solidFill>
            </a:endParaRPr>
          </a:p>
        </p:txBody>
      </p:sp>
      <p:graphicFrame>
        <p:nvGraphicFramePr>
          <p:cNvPr id="133" name="Google Shape;133;p18"/>
          <p:cNvGraphicFramePr/>
          <p:nvPr/>
        </p:nvGraphicFramePr>
        <p:xfrm>
          <a:off x="365760" y="2498928"/>
          <a:ext cx="3000000" cy="3000000"/>
        </p:xfrm>
        <a:graphic>
          <a:graphicData uri="http://schemas.openxmlformats.org/drawingml/2006/table">
            <a:tbl>
              <a:tblPr>
                <a:noFill/>
                <a:tableStyleId>{E5150968-A7E9-4DFA-93BE-4C101FB06AA5}</a:tableStyleId>
              </a:tblPr>
              <a:tblGrid>
                <a:gridCol w="448425"/>
                <a:gridCol w="3580825"/>
                <a:gridCol w="1440050"/>
                <a:gridCol w="1480150"/>
              </a:tblGrid>
              <a:tr h="8233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ID</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Requirement</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Response</a:t>
                      </a:r>
                      <a:endParaRPr sz="1400" u="none" cap="none" strike="noStrike">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(Yes/No)</a:t>
                      </a:r>
                      <a:endParaRPr sz="1400" u="none" cap="none" strike="noStrike">
                        <a:solidFill>
                          <a:schemeClr val="lt1"/>
                        </a:solidFill>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Comments</a:t>
                      </a:r>
                      <a:endParaRPr sz="1400" u="none" cap="none" strike="noStrike">
                        <a:solidFill>
                          <a:schemeClr val="lt1"/>
                        </a:solidFill>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6174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G-1</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t>Bulk export capability to cover all risk data, assets, and vulnerabilities within the environment at scale</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174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G-2</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Configurable exports enabling the user to filter and select risk data, vulnerabilities, assets in scope</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6174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G-3</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t>Automated exports to any downstream system via scheduled CSV export to AWS S3 buckets or similar workflows</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174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G-4</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Ticketing integrations to drive remediation of identified issues (e.g., ServiceNow ITSM, Jira)</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sp>
        <p:nvSpPr>
          <p:cNvPr id="134" name="Google Shape;134;p18"/>
          <p:cNvSpPr txBox="1"/>
          <p:nvPr/>
        </p:nvSpPr>
        <p:spPr>
          <a:xfrm>
            <a:off x="91440" y="9601200"/>
            <a:ext cx="3657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200">
                <a:solidFill>
                  <a:schemeClr val="dk1"/>
                </a:solidFill>
              </a:rPr>
              <a:t>16</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9"/>
          <p:cNvSpPr txBox="1"/>
          <p:nvPr>
            <p:ph idx="1" type="body"/>
          </p:nvPr>
        </p:nvSpPr>
        <p:spPr>
          <a:xfrm>
            <a:off x="365752" y="731520"/>
            <a:ext cx="6919800" cy="8001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SzPts val="1800"/>
              <a:buNone/>
            </a:pPr>
            <a:r>
              <a:rPr b="0" lang="en-US" sz="1600">
                <a:solidFill>
                  <a:schemeClr val="dk1"/>
                </a:solidFill>
              </a:rPr>
              <a:t>Section H</a:t>
            </a:r>
            <a:endParaRPr/>
          </a:p>
          <a:p>
            <a:pPr indent="0" lvl="0" marL="0" rtl="0" algn="l">
              <a:lnSpc>
                <a:spcPct val="100000"/>
              </a:lnSpc>
              <a:spcBef>
                <a:spcPts val="1200"/>
              </a:spcBef>
              <a:spcAft>
                <a:spcPts val="0"/>
              </a:spcAft>
              <a:buSzPts val="1800"/>
              <a:buNone/>
            </a:pPr>
            <a:r>
              <a:rPr lang="en-US" sz="2400"/>
              <a:t>Platform</a:t>
            </a:r>
            <a:endParaRPr sz="2400"/>
          </a:p>
          <a:p>
            <a:pPr indent="0" lvl="0" marL="0" rtl="0" algn="l">
              <a:lnSpc>
                <a:spcPct val="100000"/>
              </a:lnSpc>
              <a:spcBef>
                <a:spcPts val="1200"/>
              </a:spcBef>
              <a:spcAft>
                <a:spcPts val="0"/>
              </a:spcAft>
              <a:buSzPts val="1800"/>
              <a:buNone/>
            </a:pPr>
            <a:r>
              <a:rPr b="0" lang="en-US">
                <a:solidFill>
                  <a:schemeClr val="dk1"/>
                </a:solidFill>
              </a:rPr>
              <a:t>This section delves into the technical and operational specifications of the tool. It focuses on deployment options, scalability, security features, and compliance to ensure it meets enterprise requirements and supports global operations.</a:t>
            </a:r>
            <a:endParaRPr b="0">
              <a:solidFill>
                <a:schemeClr val="dk1"/>
              </a:solidFill>
            </a:endParaRPr>
          </a:p>
        </p:txBody>
      </p:sp>
      <p:graphicFrame>
        <p:nvGraphicFramePr>
          <p:cNvPr id="140" name="Google Shape;140;p19"/>
          <p:cNvGraphicFramePr/>
          <p:nvPr/>
        </p:nvGraphicFramePr>
        <p:xfrm>
          <a:off x="365760" y="2498928"/>
          <a:ext cx="3000000" cy="3000000"/>
        </p:xfrm>
        <a:graphic>
          <a:graphicData uri="http://schemas.openxmlformats.org/drawingml/2006/table">
            <a:tbl>
              <a:tblPr>
                <a:noFill/>
                <a:tableStyleId>{E5150968-A7E9-4DFA-93BE-4C101FB06AA5}</a:tableStyleId>
              </a:tblPr>
              <a:tblGrid>
                <a:gridCol w="558575"/>
                <a:gridCol w="3410525"/>
                <a:gridCol w="1444900"/>
                <a:gridCol w="1535450"/>
              </a:tblGrid>
              <a:tr h="1778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ID</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Requirement</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Response (Yes/No)</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Comments</a:t>
                      </a:r>
                      <a:endParaRPr sz="1400" u="none" cap="none" strike="noStrike">
                        <a:solidFill>
                          <a:schemeClr val="lt1"/>
                        </a:solidFill>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H-1</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SaaS-based platform without requirements for on-premise deployment</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H-2</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Support for multi-tenant or virtual private cloud deployment options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H-3</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Multi-region platform support to enable data residency requirements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H-4</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Ability to scale to enterprise-wide risk scenarios with hundreds of thousands or millions of assets within a single integrated, performant platform</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H-5</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Support for SSO-based authentication to multiple enterprise IDP providers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H-6</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Role-based access control (RBAC) for granular control of functionality and data based on the user role, with flexible definitions based on user scope</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H-7</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Audit logging of all user actions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H-8</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SOC2 Type 2 compliance certification</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H-9</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Worldwide and local support center capability to support deployment and 24x7 customer support</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41" name="Google Shape;141;p19"/>
          <p:cNvSpPr txBox="1"/>
          <p:nvPr/>
        </p:nvSpPr>
        <p:spPr>
          <a:xfrm>
            <a:off x="91440" y="9601200"/>
            <a:ext cx="3657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200">
                <a:solidFill>
                  <a:schemeClr val="dk1"/>
                </a:solidFill>
              </a:rPr>
              <a:t>17</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0"/>
          <p:cNvSpPr txBox="1"/>
          <p:nvPr>
            <p:ph idx="1" type="body"/>
          </p:nvPr>
        </p:nvSpPr>
        <p:spPr>
          <a:xfrm>
            <a:off x="365752" y="731520"/>
            <a:ext cx="6919800" cy="8001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SzPts val="1800"/>
              <a:buNone/>
            </a:pPr>
            <a:r>
              <a:rPr b="0" lang="en-US" sz="1600">
                <a:solidFill>
                  <a:schemeClr val="dk1"/>
                </a:solidFill>
              </a:rPr>
              <a:t>Section I</a:t>
            </a:r>
            <a:endParaRPr/>
          </a:p>
          <a:p>
            <a:pPr indent="0" lvl="0" marL="0" rtl="0" algn="l">
              <a:lnSpc>
                <a:spcPct val="100000"/>
              </a:lnSpc>
              <a:spcBef>
                <a:spcPts val="1200"/>
              </a:spcBef>
              <a:spcAft>
                <a:spcPts val="0"/>
              </a:spcAft>
              <a:buSzPts val="1800"/>
              <a:buNone/>
            </a:pPr>
            <a:r>
              <a:rPr lang="en-US" sz="2400"/>
              <a:t>Unified and Correlated Asset Inventory</a:t>
            </a:r>
            <a:endParaRPr sz="2400"/>
          </a:p>
          <a:p>
            <a:pPr indent="0" lvl="0" marL="0" rtl="0" algn="l">
              <a:lnSpc>
                <a:spcPct val="100000"/>
              </a:lnSpc>
              <a:spcBef>
                <a:spcPts val="1200"/>
              </a:spcBef>
              <a:spcAft>
                <a:spcPts val="0"/>
              </a:spcAft>
              <a:buSzPts val="1800"/>
              <a:buNone/>
            </a:pPr>
            <a:r>
              <a:rPr b="0" lang="en-US">
                <a:solidFill>
                  <a:schemeClr val="dk1"/>
                </a:solidFill>
              </a:rPr>
              <a:t>This section outlines the capabilities related to asset inventory management within the environment. It focuses on how the platform handles the unification, normalization, and categorization of various asset types, ensuring accurate and dynamic representation of the IT infrastructure.</a:t>
            </a:r>
            <a:endParaRPr b="0">
              <a:solidFill>
                <a:schemeClr val="dk1"/>
              </a:solidFill>
            </a:endParaRPr>
          </a:p>
        </p:txBody>
      </p:sp>
      <p:graphicFrame>
        <p:nvGraphicFramePr>
          <p:cNvPr id="147" name="Google Shape;147;p20"/>
          <p:cNvGraphicFramePr/>
          <p:nvPr/>
        </p:nvGraphicFramePr>
        <p:xfrm>
          <a:off x="365760" y="2561253"/>
          <a:ext cx="3000000" cy="3000000"/>
        </p:xfrm>
        <a:graphic>
          <a:graphicData uri="http://schemas.openxmlformats.org/drawingml/2006/table">
            <a:tbl>
              <a:tblPr>
                <a:noFill/>
                <a:tableStyleId>{E5150968-A7E9-4DFA-93BE-4C101FB06AA5}</a:tableStyleId>
              </a:tblPr>
              <a:tblGrid>
                <a:gridCol w="493250"/>
                <a:gridCol w="3380500"/>
                <a:gridCol w="1467925"/>
                <a:gridCol w="1607775"/>
              </a:tblGrid>
              <a:tr h="1778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ID</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Requirement</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Response (Yes/No)</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Comments </a:t>
                      </a:r>
                      <a:endParaRPr sz="1400" u="none" cap="none" strike="noStrike">
                        <a:solidFill>
                          <a:schemeClr val="lt1"/>
                        </a:solidFill>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I-1</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Unified asset inventory, software inventory, application inventory, hardware inventory, and business context across all assets within the environment</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I-2</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rtl="0" algn="l">
                        <a:spcBef>
                          <a:spcPts val="0"/>
                        </a:spcBef>
                        <a:spcAft>
                          <a:spcPts val="0"/>
                        </a:spcAft>
                        <a:buClr>
                          <a:schemeClr val="dk1"/>
                        </a:buClr>
                        <a:buSzPts val="1100"/>
                        <a:buFont typeface="Arial"/>
                        <a:buNone/>
                      </a:pPr>
                      <a:r>
                        <a:rPr lang="en-US" sz="1200"/>
                        <a:t>Automatic normalization, deduplication, and cleansing across the entire asset inventory</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I-3</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Automatic categorization of assets across Servers, Desktops/Laptops, Networking, Storage, Cloud, IoT/OT, and other relevant categories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I-4</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rtl="0" algn="l">
                        <a:spcBef>
                          <a:spcPts val="0"/>
                        </a:spcBef>
                        <a:spcAft>
                          <a:spcPts val="0"/>
                        </a:spcAft>
                        <a:buClr>
                          <a:schemeClr val="dk1"/>
                        </a:buClr>
                        <a:buSzPts val="1100"/>
                        <a:buFont typeface="Arial"/>
                        <a:buNone/>
                      </a:pPr>
                      <a:r>
                        <a:rPr lang="en-US" sz="1200"/>
                        <a:t>Support all IT infrastructure device types, including virtual, physical, containers, and cloud, with correlation to associated business applications</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I-5</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Native recognition of asset location within the environment, including externally-facing and internal assets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I-6</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rtl="0" algn="l">
                        <a:spcBef>
                          <a:spcPts val="0"/>
                        </a:spcBef>
                        <a:spcAft>
                          <a:spcPts val="0"/>
                        </a:spcAft>
                        <a:buClr>
                          <a:schemeClr val="dk1"/>
                        </a:buClr>
                        <a:buSzPts val="1100"/>
                        <a:buFont typeface="Arial"/>
                        <a:buNone/>
                      </a:pPr>
                      <a:r>
                        <a:rPr lang="en-US" sz="1200"/>
                        <a:t>Flexible, advanced search of the unified asset inventory based on asset, vulnerability, business, and risk attributes</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I-7</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Dynamic groups representing assets and risk scenarios in scope, updated continuously as underlying data changes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I-8</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rtl="0" algn="l">
                        <a:spcBef>
                          <a:spcPts val="0"/>
                        </a:spcBef>
                        <a:spcAft>
                          <a:spcPts val="0"/>
                        </a:spcAft>
                        <a:buClr>
                          <a:schemeClr val="dk1"/>
                        </a:buClr>
                        <a:buSzPts val="1100"/>
                        <a:buFont typeface="Arial"/>
                        <a:buNone/>
                      </a:pPr>
                      <a:r>
                        <a:rPr lang="en-US" sz="1200"/>
                        <a:t>Provide optional sensors to provide the capability to discover, inventory, and categorize assets to support the existing data sources</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sp>
        <p:nvSpPr>
          <p:cNvPr id="148" name="Google Shape;148;p20"/>
          <p:cNvSpPr txBox="1"/>
          <p:nvPr/>
        </p:nvSpPr>
        <p:spPr>
          <a:xfrm>
            <a:off x="91440" y="9601200"/>
            <a:ext cx="3657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200">
                <a:solidFill>
                  <a:schemeClr val="dk1"/>
                </a:solidFill>
              </a:rPr>
              <a:t>18</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1"/>
          <p:cNvSpPr txBox="1"/>
          <p:nvPr>
            <p:ph idx="1" type="body"/>
          </p:nvPr>
        </p:nvSpPr>
        <p:spPr>
          <a:xfrm>
            <a:off x="365752" y="731520"/>
            <a:ext cx="6919800" cy="8001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SzPts val="1800"/>
              <a:buNone/>
            </a:pPr>
            <a:r>
              <a:rPr b="0" lang="en-US" sz="1600">
                <a:solidFill>
                  <a:schemeClr val="dk1"/>
                </a:solidFill>
              </a:rPr>
              <a:t>Section J</a:t>
            </a:r>
            <a:endParaRPr/>
          </a:p>
          <a:p>
            <a:pPr indent="0" lvl="0" marL="0" rtl="0" algn="l">
              <a:lnSpc>
                <a:spcPct val="100000"/>
              </a:lnSpc>
              <a:spcBef>
                <a:spcPts val="1200"/>
              </a:spcBef>
              <a:spcAft>
                <a:spcPts val="0"/>
              </a:spcAft>
              <a:buSzPts val="1800"/>
              <a:buNone/>
            </a:pPr>
            <a:r>
              <a:rPr lang="en-US" sz="2400"/>
              <a:t>Unified and Correlated Software Inventory</a:t>
            </a:r>
            <a:endParaRPr sz="2400"/>
          </a:p>
          <a:p>
            <a:pPr indent="0" lvl="0" marL="0" rtl="0" algn="l">
              <a:lnSpc>
                <a:spcPct val="100000"/>
              </a:lnSpc>
              <a:spcBef>
                <a:spcPts val="1200"/>
              </a:spcBef>
              <a:spcAft>
                <a:spcPts val="0"/>
              </a:spcAft>
              <a:buSzPts val="1800"/>
              <a:buNone/>
            </a:pPr>
            <a:r>
              <a:rPr b="0" lang="en-US">
                <a:solidFill>
                  <a:schemeClr val="dk1"/>
                </a:solidFill>
              </a:rPr>
              <a:t>This section assesses the platform's ability to maintain a comprehensive and dynamic software inventory, focusing on its capabilities in tracking software components, vulnerabilities, and dependencies for effective risk management.</a:t>
            </a:r>
            <a:endParaRPr b="0">
              <a:solidFill>
                <a:schemeClr val="dk1"/>
              </a:solidFill>
            </a:endParaRPr>
          </a:p>
        </p:txBody>
      </p:sp>
      <p:graphicFrame>
        <p:nvGraphicFramePr>
          <p:cNvPr id="154" name="Google Shape;154;p21"/>
          <p:cNvGraphicFramePr/>
          <p:nvPr/>
        </p:nvGraphicFramePr>
        <p:xfrm>
          <a:off x="365761" y="2616653"/>
          <a:ext cx="3000000" cy="3000000"/>
        </p:xfrm>
        <a:graphic>
          <a:graphicData uri="http://schemas.openxmlformats.org/drawingml/2006/table">
            <a:tbl>
              <a:tblPr>
                <a:noFill/>
                <a:tableStyleId>{E5150968-A7E9-4DFA-93BE-4C101FB06AA5}</a:tableStyleId>
              </a:tblPr>
              <a:tblGrid>
                <a:gridCol w="453525"/>
                <a:gridCol w="3630700"/>
                <a:gridCol w="1358900"/>
                <a:gridCol w="1506300"/>
              </a:tblGrid>
              <a:tr h="7621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ID</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Requirement</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Response (Yes/No)</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Comments</a:t>
                      </a:r>
                      <a:endParaRPr sz="1400" u="none" cap="none" strike="noStrike">
                        <a:solidFill>
                          <a:schemeClr val="lt1"/>
                        </a:solidFill>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5716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J-1</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Detailed runtime software bill of materials (SBOM) and inventory of active ports/services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621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J-2</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Capability to discover vulnerabilities via direct inference on the software inventory/SBOM and discover new vulnerabilities with no incremental scan requirements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9526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J-3</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t>Assess all software component dependencies across packages managed by supported package managers and provide automatic detection of vulnerabilities on these components</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716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J-4</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Support detection of complex OSS vulnerabilities such as Log4Shell, Spring4Shell</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sp>
        <p:nvSpPr>
          <p:cNvPr id="155" name="Google Shape;155;p21"/>
          <p:cNvSpPr txBox="1"/>
          <p:nvPr/>
        </p:nvSpPr>
        <p:spPr>
          <a:xfrm>
            <a:off x="91440" y="9601200"/>
            <a:ext cx="3657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200">
                <a:solidFill>
                  <a:schemeClr val="dk1"/>
                </a:solidFill>
              </a:rPr>
              <a:t>19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graphicFrame>
        <p:nvGraphicFramePr>
          <p:cNvPr id="38" name="Google Shape;38;g261dc3bd13f_1_38"/>
          <p:cNvGraphicFramePr/>
          <p:nvPr/>
        </p:nvGraphicFramePr>
        <p:xfrm>
          <a:off x="365760" y="731520"/>
          <a:ext cx="3000000" cy="3000000"/>
        </p:xfrm>
        <a:graphic>
          <a:graphicData uri="http://schemas.openxmlformats.org/drawingml/2006/table">
            <a:tbl>
              <a:tblPr>
                <a:noFill/>
                <a:tableStyleId>{68F8FF80-6C8D-49A6-86CD-1E443A61DAD6}</a:tableStyleId>
              </a:tblPr>
              <a:tblGrid>
                <a:gridCol w="5712750"/>
                <a:gridCol w="1236675"/>
              </a:tblGrid>
              <a:tr h="4501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Content</a:t>
                      </a:r>
                      <a:endParaRPr sz="1400" u="none" cap="none" strike="noStrike">
                        <a:solidFill>
                          <a:schemeClr val="lt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Page No.</a:t>
                      </a:r>
                      <a:endParaRPr sz="1400" u="none" cap="none" strike="noStrike">
                        <a:solidFill>
                          <a:schemeClr val="lt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1"/>
                    </a:solidFill>
                  </a:tcPr>
                </a:tc>
              </a:tr>
              <a:tr h="450125">
                <a:tc>
                  <a:txBody>
                    <a:bodyPr/>
                    <a:lstStyle/>
                    <a:p>
                      <a:pPr indent="0" lvl="0" marL="0" marR="0" rtl="0" algn="l">
                        <a:lnSpc>
                          <a:spcPct val="150000"/>
                        </a:lnSpc>
                        <a:spcBef>
                          <a:spcPts val="0"/>
                        </a:spcBef>
                        <a:spcAft>
                          <a:spcPts val="0"/>
                        </a:spcAft>
                        <a:buClr>
                          <a:srgbClr val="000000"/>
                        </a:buClr>
                        <a:buSzPts val="1400"/>
                        <a:buFont typeface="Arial"/>
                        <a:buNone/>
                      </a:pPr>
                      <a:r>
                        <a:rPr lang="en-US" sz="1400" u="none" cap="none" strike="noStrike"/>
                        <a:t>Initiating Company Profile</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3</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50125">
                <a:tc>
                  <a:txBody>
                    <a:bodyPr/>
                    <a:lstStyle/>
                    <a:p>
                      <a:pPr indent="0" lvl="0" marL="0" marR="0" rtl="0" algn="l">
                        <a:lnSpc>
                          <a:spcPct val="150000"/>
                        </a:lnSpc>
                        <a:spcBef>
                          <a:spcPts val="0"/>
                        </a:spcBef>
                        <a:spcAft>
                          <a:spcPts val="0"/>
                        </a:spcAft>
                        <a:buClr>
                          <a:srgbClr val="000000"/>
                        </a:buClr>
                        <a:buSzPts val="1400"/>
                        <a:buFont typeface="Arial"/>
                        <a:buNone/>
                      </a:pPr>
                      <a:r>
                        <a:rPr lang="en-US" sz="1400" u="none" cap="none" strike="noStrike"/>
                        <a:t>Schedule &amp; Submission Instructions</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4</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r>
              <a:tr h="450125">
                <a:tc>
                  <a:txBody>
                    <a:bodyPr/>
                    <a:lstStyle/>
                    <a:p>
                      <a:pPr indent="0" lvl="0" marL="0" marR="0" rtl="0" algn="l">
                        <a:lnSpc>
                          <a:spcPct val="150000"/>
                        </a:lnSpc>
                        <a:spcBef>
                          <a:spcPts val="0"/>
                        </a:spcBef>
                        <a:spcAft>
                          <a:spcPts val="0"/>
                        </a:spcAft>
                        <a:buClr>
                          <a:srgbClr val="000000"/>
                        </a:buClr>
                        <a:buSzPts val="1400"/>
                        <a:buFont typeface="Arial"/>
                        <a:buNone/>
                      </a:pPr>
                      <a:r>
                        <a:rPr lang="en-US" sz="1400" u="none" cap="none" strike="noStrike"/>
                        <a:t>Vendor Profile</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5</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50125">
                <a:tc>
                  <a:txBody>
                    <a:bodyPr/>
                    <a:lstStyle/>
                    <a:p>
                      <a:pPr indent="0" lvl="0" marL="0" marR="0" rtl="0" algn="l">
                        <a:lnSpc>
                          <a:spcPct val="150000"/>
                        </a:lnSpc>
                        <a:spcBef>
                          <a:spcPts val="0"/>
                        </a:spcBef>
                        <a:spcAft>
                          <a:spcPts val="0"/>
                        </a:spcAft>
                        <a:buClr>
                          <a:srgbClr val="000000"/>
                        </a:buClr>
                        <a:buSzPts val="1400"/>
                        <a:buFont typeface="Arial"/>
                        <a:buNone/>
                      </a:pPr>
                      <a:r>
                        <a:rPr lang="en-US" sz="1400" u="none" cap="none" strike="noStrike"/>
                        <a:t>Section A: Cyber Risk Scenarios</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6</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r>
              <a:tr h="4501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Section B: Cyber Risk Data &amp; Assumption</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7</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501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Section C: Quantified Cyber Risk Model</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8</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r>
              <a:tr h="4501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Section D: Reporting &amp; Dashboarding</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a:t>
                      </a:r>
                      <a:r>
                        <a:rPr lang="en-US"/>
                        <a:t>0</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501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Section E: Actionability</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t>12</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r>
              <a:tr h="4501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Section F: Inbound Integrations</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t>14</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501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Section G: Outbound Integrations / Data Exports</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t>16</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r>
              <a:tr h="4501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Section H: Platform</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t>17</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501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Section I: Unified and Correlated Asset Inventory</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t>18</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r>
              <a:tr h="4501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Section J: Unified and Correlated Software Inventory</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t>19</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501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Section K: Risk-Based Vulnerability Management</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a:t>20</a:t>
                      </a:r>
                      <a:endParaRPr sz="14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r>
            </a:tbl>
          </a:graphicData>
        </a:graphic>
      </p:graphicFrame>
      <p:sp>
        <p:nvSpPr>
          <p:cNvPr id="39" name="Google Shape;39;g261dc3bd13f_1_38"/>
          <p:cNvSpPr txBox="1"/>
          <p:nvPr/>
        </p:nvSpPr>
        <p:spPr>
          <a:xfrm>
            <a:off x="91440" y="9601200"/>
            <a:ext cx="3657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200">
                <a:solidFill>
                  <a:schemeClr val="dk1"/>
                </a:solidFill>
              </a:rPr>
              <a:t>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2"/>
          <p:cNvSpPr txBox="1"/>
          <p:nvPr>
            <p:ph idx="1" type="body"/>
          </p:nvPr>
        </p:nvSpPr>
        <p:spPr>
          <a:xfrm>
            <a:off x="365752" y="731520"/>
            <a:ext cx="6919800" cy="8001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SzPts val="1800"/>
              <a:buNone/>
            </a:pPr>
            <a:r>
              <a:rPr b="0" lang="en-US" sz="1600">
                <a:solidFill>
                  <a:schemeClr val="dk1"/>
                </a:solidFill>
              </a:rPr>
              <a:t>Section K</a:t>
            </a:r>
            <a:endParaRPr/>
          </a:p>
          <a:p>
            <a:pPr indent="0" lvl="0" marL="0" rtl="0" algn="l">
              <a:lnSpc>
                <a:spcPct val="100000"/>
              </a:lnSpc>
              <a:spcBef>
                <a:spcPts val="1200"/>
              </a:spcBef>
              <a:spcAft>
                <a:spcPts val="0"/>
              </a:spcAft>
              <a:buSzPts val="1800"/>
              <a:buNone/>
            </a:pPr>
            <a:r>
              <a:rPr lang="en-US" sz="2400"/>
              <a:t>Risk-Based Vulnerability Management</a:t>
            </a:r>
            <a:endParaRPr sz="2400"/>
          </a:p>
          <a:p>
            <a:pPr indent="0" lvl="0" marL="0" rtl="0" algn="l">
              <a:spcBef>
                <a:spcPts val="1200"/>
              </a:spcBef>
              <a:spcAft>
                <a:spcPts val="0"/>
              </a:spcAft>
              <a:buClr>
                <a:schemeClr val="dk1"/>
              </a:buClr>
              <a:buSzPts val="1100"/>
              <a:buFont typeface="Arial"/>
              <a:buNone/>
            </a:pPr>
            <a:r>
              <a:rPr b="0" lang="en-US">
                <a:solidFill>
                  <a:schemeClr val="dk1"/>
                </a:solidFill>
              </a:rPr>
              <a:t>This section evaluates the tool's proficiency in managing vulnerabilities through a risk-based approach. It focuses on the platform's ability to identify, prioritize, and assess vulnerabilities in context, integrating threat intelligence for a comprehensive risk evaluation</a:t>
            </a:r>
            <a:endParaRPr b="0">
              <a:solidFill>
                <a:schemeClr val="dk1"/>
              </a:solidFill>
            </a:endParaRPr>
          </a:p>
          <a:p>
            <a:pPr indent="0" lvl="0" marL="0" rtl="0" algn="l">
              <a:spcBef>
                <a:spcPts val="1200"/>
              </a:spcBef>
              <a:spcAft>
                <a:spcPts val="0"/>
              </a:spcAft>
              <a:buClr>
                <a:schemeClr val="dk1"/>
              </a:buClr>
              <a:buSzPts val="1100"/>
              <a:buFont typeface="Arial"/>
              <a:buNone/>
            </a:pPr>
            <a:r>
              <a:t/>
            </a:r>
            <a:endParaRPr b="0">
              <a:solidFill>
                <a:schemeClr val="dk1"/>
              </a:solidFill>
            </a:endParaRPr>
          </a:p>
          <a:p>
            <a:pPr indent="0" lvl="0" marL="0" rtl="0" algn="l">
              <a:lnSpc>
                <a:spcPct val="100000"/>
              </a:lnSpc>
              <a:spcBef>
                <a:spcPts val="1200"/>
              </a:spcBef>
              <a:spcAft>
                <a:spcPts val="0"/>
              </a:spcAft>
              <a:buSzPts val="1800"/>
              <a:buNone/>
            </a:pPr>
            <a:r>
              <a:t/>
            </a:r>
            <a:endParaRPr b="0">
              <a:solidFill>
                <a:schemeClr val="dk1"/>
              </a:solidFill>
            </a:endParaRPr>
          </a:p>
        </p:txBody>
      </p:sp>
      <p:graphicFrame>
        <p:nvGraphicFramePr>
          <p:cNvPr id="161" name="Google Shape;161;p22"/>
          <p:cNvGraphicFramePr/>
          <p:nvPr/>
        </p:nvGraphicFramePr>
        <p:xfrm>
          <a:off x="365761" y="2621328"/>
          <a:ext cx="3000000" cy="3000000"/>
        </p:xfrm>
        <a:graphic>
          <a:graphicData uri="http://schemas.openxmlformats.org/drawingml/2006/table">
            <a:tbl>
              <a:tblPr>
                <a:noFill/>
                <a:tableStyleId>{E5150968-A7E9-4DFA-93BE-4C101FB06AA5}</a:tableStyleId>
              </a:tblPr>
              <a:tblGrid>
                <a:gridCol w="453450"/>
                <a:gridCol w="3492600"/>
                <a:gridCol w="1421375"/>
                <a:gridCol w="1582025"/>
              </a:tblGrid>
              <a:tr h="7879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ID</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Requirement</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Response (Yes/No)</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Comments</a:t>
                      </a:r>
                      <a:endParaRPr sz="1400" u="none" cap="none" strike="noStrike">
                        <a:solidFill>
                          <a:schemeClr val="lt1"/>
                        </a:solidFill>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7879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K-1</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t>The platform should support extensive RBVM capabilities to ensure that vulnerabilities are automatically inferred, corroborated, and prioritized in near-real time</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49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K-2</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rtl="0" algn="l">
                        <a:spcBef>
                          <a:spcPts val="0"/>
                        </a:spcBef>
                        <a:spcAft>
                          <a:spcPts val="0"/>
                        </a:spcAft>
                        <a:buClr>
                          <a:schemeClr val="dk1"/>
                        </a:buClr>
                        <a:buSzPts val="1100"/>
                        <a:buFont typeface="Arial"/>
                        <a:buNone/>
                      </a:pPr>
                      <a:r>
                        <a:rPr lang="en-US" sz="1200"/>
                        <a:t>Risk-based scoring of vulnerabilities that ranks vulnerabilities in order of risk-reduction potential, considering vulnerability severity, threat, exposure, mitigating controls, and asset criticality</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5909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K-3</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t>Native and pre-integrated threat intelligence to cover proprietary, commercial, and open-source feeds </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879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K-4</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Native capability for independent vulnerability assessment across host-based devices, network-based devices, and cloud</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7879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K-5</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t>Assessment of multiple vulnerability categories, including CVEs, misconfigurations, configuration control findings</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879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K-6</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Capability to ingest data from existing vulnerability assessment data sources as mentioned in the section "Inbound Integrations"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sp>
        <p:nvSpPr>
          <p:cNvPr id="162" name="Google Shape;162;p22"/>
          <p:cNvSpPr txBox="1"/>
          <p:nvPr/>
        </p:nvSpPr>
        <p:spPr>
          <a:xfrm>
            <a:off x="91440" y="9601200"/>
            <a:ext cx="3657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200">
                <a:solidFill>
                  <a:schemeClr val="dk1"/>
                </a:solidFill>
              </a:rPr>
              <a:t>20</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9e3abf2be7_1_0"/>
          <p:cNvSpPr txBox="1"/>
          <p:nvPr>
            <p:ph idx="1" type="body"/>
          </p:nvPr>
        </p:nvSpPr>
        <p:spPr>
          <a:xfrm>
            <a:off x="365752" y="731520"/>
            <a:ext cx="6919800" cy="8001000"/>
          </a:xfrm>
          <a:prstGeom prst="rect">
            <a:avLst/>
          </a:prstGeom>
        </p:spPr>
        <p:txBody>
          <a:bodyPr anchorCtr="0" anchor="t" bIns="0" lIns="0" spcFirstLastPara="1" rIns="0" wrap="square" tIns="0">
            <a:noAutofit/>
          </a:bodyPr>
          <a:lstStyle/>
          <a:p>
            <a:pPr indent="0" lvl="0" marL="0" rtl="0" algn="l">
              <a:spcBef>
                <a:spcPts val="1200"/>
              </a:spcBef>
              <a:spcAft>
                <a:spcPts val="0"/>
              </a:spcAft>
              <a:buNone/>
            </a:pPr>
            <a:r>
              <a:rPr lang="en-US">
                <a:solidFill>
                  <a:schemeClr val="dk1"/>
                </a:solidFill>
              </a:rPr>
              <a:t>Platform should offer the following vulnerability assessment coverage:</a:t>
            </a:r>
            <a:endParaRPr>
              <a:solidFill>
                <a:schemeClr val="dk1"/>
              </a:solidFill>
            </a:endParaRPr>
          </a:p>
        </p:txBody>
      </p:sp>
      <p:graphicFrame>
        <p:nvGraphicFramePr>
          <p:cNvPr id="169" name="Google Shape;169;g29e3abf2be7_1_0"/>
          <p:cNvGraphicFramePr/>
          <p:nvPr/>
        </p:nvGraphicFramePr>
        <p:xfrm>
          <a:off x="365736" y="1264920"/>
          <a:ext cx="3000000" cy="3000000"/>
        </p:xfrm>
        <a:graphic>
          <a:graphicData uri="http://schemas.openxmlformats.org/drawingml/2006/table">
            <a:tbl>
              <a:tblPr>
                <a:noFill/>
                <a:tableStyleId>{E5150968-A7E9-4DFA-93BE-4C101FB06AA5}</a:tableStyleId>
              </a:tblPr>
              <a:tblGrid>
                <a:gridCol w="641700"/>
                <a:gridCol w="3311925"/>
                <a:gridCol w="1391000"/>
                <a:gridCol w="1604825"/>
              </a:tblGrid>
              <a:tr h="8971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ID</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Requirement</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Response (Yes/No)</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Comments</a:t>
                      </a:r>
                      <a:endParaRPr sz="1400" u="none" cap="none" strike="noStrike">
                        <a:solidFill>
                          <a:schemeClr val="lt1"/>
                        </a:solidFill>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3987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K-7</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Operating System</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3987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K-8</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Software and Software Components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987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K-9</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Virtualization</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3987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K-10</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Cloud Resources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987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K-11</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Networking</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3987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K-12</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Applications (Web Apps)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974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K-13</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rtl="0" algn="l">
                        <a:spcBef>
                          <a:spcPts val="0"/>
                        </a:spcBef>
                        <a:spcAft>
                          <a:spcPts val="0"/>
                        </a:spcAft>
                        <a:buClr>
                          <a:schemeClr val="dk1"/>
                        </a:buClr>
                        <a:buSzPts val="1100"/>
                        <a:buFont typeface="Arial"/>
                        <a:buNone/>
                      </a:pPr>
                      <a:r>
                        <a:rPr lang="en-US" sz="1200"/>
                        <a:t>Map all vulnerabilities to industry frameworks such as CVSS, CWE, and MITRE</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5980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K-14</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Configuration control assessments and analytics for CIS Benchmarks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974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K-15</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rtl="0" algn="l">
                        <a:spcBef>
                          <a:spcPts val="0"/>
                        </a:spcBef>
                        <a:spcAft>
                          <a:spcPts val="0"/>
                        </a:spcAft>
                        <a:buClr>
                          <a:schemeClr val="dk1"/>
                        </a:buClr>
                        <a:buSzPts val="1100"/>
                        <a:buFont typeface="Arial"/>
                        <a:buNone/>
                      </a:pPr>
                      <a:r>
                        <a:rPr lang="en-US" sz="1200"/>
                        <a:t>Risk acceptance workflow where individual risk acceptance events can be documented, logged, audited, and tracked</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7974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K-16</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t>Capability to track SLAs and report on SLA compliance across a matrix of vulnerability severity, threat level, and asset types</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70" name="Google Shape;170;g29e3abf2be7_1_0"/>
          <p:cNvSpPr txBox="1"/>
          <p:nvPr/>
        </p:nvSpPr>
        <p:spPr>
          <a:xfrm>
            <a:off x="91440" y="9601200"/>
            <a:ext cx="3657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200">
                <a:solidFill>
                  <a:schemeClr val="dk1"/>
                </a:solidFill>
              </a:rPr>
              <a:t>21</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9e3abf2be7_0_13"/>
          <p:cNvSpPr txBox="1"/>
          <p:nvPr>
            <p:ph idx="1" type="body"/>
          </p:nvPr>
        </p:nvSpPr>
        <p:spPr>
          <a:xfrm>
            <a:off x="365752" y="1354350"/>
            <a:ext cx="6919800" cy="8001000"/>
          </a:xfrm>
          <a:prstGeom prst="rect">
            <a:avLst/>
          </a:prstGeom>
        </p:spPr>
        <p:txBody>
          <a:bodyPr anchorCtr="0" anchor="t" bIns="0" lIns="0" spcFirstLastPara="1" rIns="0" wrap="square" tIns="0">
            <a:noAutofit/>
          </a:bodyPr>
          <a:lstStyle/>
          <a:p>
            <a:pPr indent="0" lvl="0" marL="0" rtl="0" algn="ctr">
              <a:spcBef>
                <a:spcPts val="1200"/>
              </a:spcBef>
              <a:spcAft>
                <a:spcPts val="0"/>
              </a:spcAft>
              <a:buNone/>
            </a:pPr>
            <a:r>
              <a:rPr lang="en-US" sz="7200"/>
              <a:t>Appendix</a:t>
            </a:r>
            <a:endParaRPr sz="7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g29e02771d3a_0_5"/>
          <p:cNvPicPr preferRelativeResize="0"/>
          <p:nvPr/>
        </p:nvPicPr>
        <p:blipFill>
          <a:blip r:embed="rId3">
            <a:alphaModFix/>
          </a:blip>
          <a:stretch>
            <a:fillRect/>
          </a:stretch>
        </p:blipFill>
        <p:spPr>
          <a:xfrm>
            <a:off x="5990075" y="9542701"/>
            <a:ext cx="1381909" cy="369300"/>
          </a:xfrm>
          <a:prstGeom prst="rect">
            <a:avLst/>
          </a:prstGeom>
          <a:noFill/>
          <a:ln>
            <a:noFill/>
          </a:ln>
        </p:spPr>
      </p:pic>
      <p:sp>
        <p:nvSpPr>
          <p:cNvPr id="183" name="Google Shape;183;g29e02771d3a_0_5"/>
          <p:cNvSpPr txBox="1"/>
          <p:nvPr/>
        </p:nvSpPr>
        <p:spPr>
          <a:xfrm>
            <a:off x="91440" y="9601200"/>
            <a:ext cx="3657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200">
                <a:solidFill>
                  <a:schemeClr val="dk1"/>
                </a:solidFill>
              </a:rPr>
              <a:t>22</a:t>
            </a:r>
            <a:endParaRPr/>
          </a:p>
        </p:txBody>
      </p:sp>
      <p:pic>
        <p:nvPicPr>
          <p:cNvPr id="184" name="Google Shape;184;g29e02771d3a_0_5">
            <a:hlinkClick r:id="rId4"/>
          </p:cNvPr>
          <p:cNvPicPr preferRelativeResize="0"/>
          <p:nvPr/>
        </p:nvPicPr>
        <p:blipFill>
          <a:blip r:embed="rId5">
            <a:alphaModFix/>
          </a:blip>
          <a:stretch>
            <a:fillRect/>
          </a:stretch>
        </p:blipFill>
        <p:spPr>
          <a:xfrm>
            <a:off x="4511601" y="4431088"/>
            <a:ext cx="2713549" cy="3442025"/>
          </a:xfrm>
          <a:prstGeom prst="rect">
            <a:avLst/>
          </a:prstGeom>
          <a:noFill/>
          <a:ln>
            <a:noFill/>
          </a:ln>
        </p:spPr>
      </p:pic>
      <p:pic>
        <p:nvPicPr>
          <p:cNvPr id="185" name="Google Shape;185;g29e02771d3a_0_5"/>
          <p:cNvPicPr preferRelativeResize="0"/>
          <p:nvPr/>
        </p:nvPicPr>
        <p:blipFill rotWithShape="1">
          <a:blip r:embed="rId6">
            <a:alphaModFix/>
          </a:blip>
          <a:srcRect b="0" l="9420" r="0" t="0"/>
          <a:stretch/>
        </p:blipFill>
        <p:spPr>
          <a:xfrm>
            <a:off x="365750" y="2240675"/>
            <a:ext cx="4475024" cy="2190425"/>
          </a:xfrm>
          <a:prstGeom prst="rect">
            <a:avLst/>
          </a:prstGeom>
          <a:noFill/>
          <a:ln>
            <a:noFill/>
          </a:ln>
        </p:spPr>
      </p:pic>
      <p:sp>
        <p:nvSpPr>
          <p:cNvPr id="186" name="Google Shape;186;g29e02771d3a_0_5"/>
          <p:cNvSpPr txBox="1"/>
          <p:nvPr>
            <p:ph idx="1" type="body"/>
          </p:nvPr>
        </p:nvSpPr>
        <p:spPr>
          <a:xfrm>
            <a:off x="365750" y="731523"/>
            <a:ext cx="6919800" cy="1429800"/>
          </a:xfrm>
          <a:prstGeom prst="rect">
            <a:avLst/>
          </a:prstGeom>
        </p:spPr>
        <p:txBody>
          <a:bodyPr anchorCtr="0" anchor="t" bIns="0" lIns="0" spcFirstLastPara="1" rIns="0" wrap="square" tIns="0">
            <a:noAutofit/>
          </a:bodyPr>
          <a:lstStyle/>
          <a:p>
            <a:pPr indent="0" lvl="0" marL="0" rtl="0" algn="l">
              <a:spcBef>
                <a:spcPts val="1200"/>
              </a:spcBef>
              <a:spcAft>
                <a:spcPts val="0"/>
              </a:spcAft>
              <a:buNone/>
            </a:pPr>
            <a:r>
              <a:rPr lang="en-US" sz="2400"/>
              <a:t>CYBER RISK QUANTIFICATION</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b="0" lang="en-US">
                <a:solidFill>
                  <a:schemeClr val="dk1"/>
                </a:solidFill>
              </a:rPr>
              <a:t>You can learn more about how to rigorously estimate your cyber risk in money units by analyzing data from your various cybersecurity, IT and business tools.</a:t>
            </a:r>
            <a:endParaRPr>
              <a:solidFill>
                <a:schemeClr val="dk1"/>
              </a:solidFill>
            </a:endParaRPr>
          </a:p>
          <a:p>
            <a:pPr indent="0" lvl="0" marL="0" rtl="0" algn="l">
              <a:spcBef>
                <a:spcPts val="1200"/>
              </a:spcBef>
              <a:spcAft>
                <a:spcPts val="0"/>
              </a:spcAft>
              <a:buNone/>
            </a:pPr>
            <a:r>
              <a:t/>
            </a:r>
            <a:endParaRPr>
              <a:solidFill>
                <a:schemeClr val="dk1"/>
              </a:solidFill>
            </a:endParaRPr>
          </a:p>
        </p:txBody>
      </p:sp>
      <p:sp>
        <p:nvSpPr>
          <p:cNvPr id="187" name="Google Shape;187;g29e02771d3a_0_5">
            <a:hlinkClick r:id="rId7"/>
          </p:cNvPr>
          <p:cNvSpPr/>
          <p:nvPr/>
        </p:nvSpPr>
        <p:spPr>
          <a:xfrm>
            <a:off x="365750" y="5583402"/>
            <a:ext cx="2147472" cy="595728"/>
          </a:xfrm>
          <a:prstGeom prst="flowChartTerminator">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solidFill>
                  <a:schemeClr val="lt1"/>
                </a:solidFill>
              </a:rPr>
              <a:t>Download eBook</a:t>
            </a:r>
            <a:endParaRPr b="1" sz="16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g29e3abf2be7_1_20"/>
          <p:cNvPicPr preferRelativeResize="0"/>
          <p:nvPr/>
        </p:nvPicPr>
        <p:blipFill>
          <a:blip r:embed="rId3">
            <a:alphaModFix/>
          </a:blip>
          <a:stretch>
            <a:fillRect/>
          </a:stretch>
        </p:blipFill>
        <p:spPr>
          <a:xfrm>
            <a:off x="5990075" y="9542701"/>
            <a:ext cx="1381909" cy="369300"/>
          </a:xfrm>
          <a:prstGeom prst="rect">
            <a:avLst/>
          </a:prstGeom>
          <a:noFill/>
          <a:ln>
            <a:noFill/>
          </a:ln>
        </p:spPr>
      </p:pic>
      <p:sp>
        <p:nvSpPr>
          <p:cNvPr id="194" name="Google Shape;194;g29e3abf2be7_1_20"/>
          <p:cNvSpPr txBox="1"/>
          <p:nvPr/>
        </p:nvSpPr>
        <p:spPr>
          <a:xfrm>
            <a:off x="91440" y="9601200"/>
            <a:ext cx="3657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200">
                <a:solidFill>
                  <a:schemeClr val="dk1"/>
                </a:solidFill>
              </a:rPr>
              <a:t>22</a:t>
            </a:r>
            <a:endParaRPr/>
          </a:p>
        </p:txBody>
      </p:sp>
      <p:sp>
        <p:nvSpPr>
          <p:cNvPr id="195" name="Google Shape;195;g29e3abf2be7_1_20"/>
          <p:cNvSpPr txBox="1"/>
          <p:nvPr>
            <p:ph idx="1" type="body"/>
          </p:nvPr>
        </p:nvSpPr>
        <p:spPr>
          <a:xfrm>
            <a:off x="365750" y="731524"/>
            <a:ext cx="6919800" cy="892800"/>
          </a:xfrm>
          <a:prstGeom prst="rect">
            <a:avLst/>
          </a:prstGeom>
        </p:spPr>
        <p:txBody>
          <a:bodyPr anchorCtr="0" anchor="t" bIns="0" lIns="0" spcFirstLastPara="1" rIns="0" wrap="square" tIns="0">
            <a:noAutofit/>
          </a:bodyPr>
          <a:lstStyle/>
          <a:p>
            <a:pPr indent="0" lvl="0" marL="0" rtl="0" algn="l">
              <a:spcBef>
                <a:spcPts val="1200"/>
              </a:spcBef>
              <a:spcAft>
                <a:spcPts val="0"/>
              </a:spcAft>
              <a:buNone/>
            </a:pPr>
            <a:r>
              <a:rPr lang="en-US" sz="2400"/>
              <a:t>AUTOMATED </a:t>
            </a:r>
            <a:r>
              <a:rPr lang="en-US" sz="2400"/>
              <a:t>CYBER RISK QUANTIFICATION USING BALBIX PLATFORM</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b="0" lang="en-US">
                <a:solidFill>
                  <a:schemeClr val="dk1"/>
                </a:solidFill>
                <a:highlight>
                  <a:srgbClr val="FFFFFF"/>
                </a:highlight>
              </a:rPr>
              <a:t>Traditional CRQ methods typically use a simplistic, tops-down, aggregate risk calculation leveraging subjective inputs – resulting in lack of confidence, trust, and usefulness of the analysis across stakeholders. Quantifying cyber risk can also take weeks of manual effort to complete, making it impossible to make real-time business decisions and quickly account for new threats.</a:t>
            </a:r>
            <a:endParaRPr b="0">
              <a:solidFill>
                <a:schemeClr val="dk1"/>
              </a:solidFill>
              <a:highlight>
                <a:srgbClr val="FFFFFF"/>
              </a:highlight>
            </a:endParaRPr>
          </a:p>
          <a:p>
            <a:pPr indent="0" lvl="0" marL="0" rtl="0" algn="l">
              <a:spcBef>
                <a:spcPts val="1200"/>
              </a:spcBef>
              <a:spcAft>
                <a:spcPts val="0"/>
              </a:spcAft>
              <a:buNone/>
            </a:pPr>
            <a:r>
              <a:rPr b="0" lang="en-US">
                <a:solidFill>
                  <a:schemeClr val="dk1"/>
                </a:solidFill>
                <a:highlight>
                  <a:srgbClr val="FFFFFF"/>
                </a:highlight>
              </a:rPr>
              <a:t>Balbix helps customers quantify their cyber risk with a continuously automated, data-driven approach enabling clear communication, defensible analysis, and specific actions to dramatically lower cyber risk. </a:t>
            </a:r>
            <a:endParaRPr b="0">
              <a:solidFill>
                <a:schemeClr val="dk1"/>
              </a:solidFill>
              <a:highlight>
                <a:srgbClr val="FFFFFF"/>
              </a:highlight>
            </a:endParaRPr>
          </a:p>
          <a:p>
            <a:pPr indent="0" lvl="0" marL="0" rtl="0" algn="l">
              <a:spcBef>
                <a:spcPts val="1200"/>
              </a:spcBef>
              <a:spcAft>
                <a:spcPts val="0"/>
              </a:spcAft>
              <a:buNone/>
            </a:pPr>
            <a:r>
              <a:t/>
            </a:r>
            <a:endParaRPr>
              <a:solidFill>
                <a:schemeClr val="dk1"/>
              </a:solidFill>
            </a:endParaRPr>
          </a:p>
        </p:txBody>
      </p:sp>
      <p:pic>
        <p:nvPicPr>
          <p:cNvPr id="196" name="Google Shape;196;g29e3abf2be7_1_20">
            <a:hlinkClick r:id="rId4"/>
          </p:cNvPr>
          <p:cNvPicPr preferRelativeResize="0"/>
          <p:nvPr/>
        </p:nvPicPr>
        <p:blipFill rotWithShape="1">
          <a:blip r:embed="rId5">
            <a:alphaModFix/>
          </a:blip>
          <a:srcRect b="-2944" l="0" r="-4777" t="0"/>
          <a:stretch/>
        </p:blipFill>
        <p:spPr>
          <a:xfrm>
            <a:off x="4633200" y="3656600"/>
            <a:ext cx="2375575" cy="3007451"/>
          </a:xfrm>
          <a:prstGeom prst="rect">
            <a:avLst/>
          </a:prstGeom>
          <a:noFill/>
          <a:ln>
            <a:noFill/>
          </a:ln>
          <a:effectLst>
            <a:outerShdw blurRad="157163" rotWithShape="0" algn="bl" dist="19050">
              <a:srgbClr val="000000">
                <a:alpha val="49000"/>
              </a:srgbClr>
            </a:outerShdw>
          </a:effectLst>
        </p:spPr>
      </p:pic>
      <p:sp>
        <p:nvSpPr>
          <p:cNvPr id="197" name="Google Shape;197;g29e3abf2be7_1_20">
            <a:hlinkClick r:id="rId6"/>
          </p:cNvPr>
          <p:cNvSpPr/>
          <p:nvPr/>
        </p:nvSpPr>
        <p:spPr>
          <a:xfrm>
            <a:off x="457150" y="4669002"/>
            <a:ext cx="2147472" cy="595728"/>
          </a:xfrm>
          <a:prstGeom prst="flowChartTerminator">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solidFill>
                  <a:schemeClr val="lt1"/>
                </a:solidFill>
              </a:rPr>
              <a:t>Download eBook</a:t>
            </a:r>
            <a:endParaRPr b="1" sz="16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29e3abf2be7_0_3"/>
          <p:cNvSpPr txBox="1"/>
          <p:nvPr>
            <p:ph idx="1" type="body"/>
          </p:nvPr>
        </p:nvSpPr>
        <p:spPr>
          <a:xfrm>
            <a:off x="365750" y="731520"/>
            <a:ext cx="6919800" cy="2569500"/>
          </a:xfrm>
          <a:prstGeom prst="rect">
            <a:avLst/>
          </a:prstGeom>
        </p:spPr>
        <p:txBody>
          <a:bodyPr anchorCtr="0" anchor="t" bIns="0" lIns="0" spcFirstLastPara="1" rIns="0" wrap="square" tIns="0">
            <a:noAutofit/>
          </a:bodyPr>
          <a:lstStyle/>
          <a:p>
            <a:pPr indent="0" lvl="0" marL="0" rtl="0" algn="l">
              <a:spcBef>
                <a:spcPts val="1200"/>
              </a:spcBef>
              <a:spcAft>
                <a:spcPts val="0"/>
              </a:spcAft>
              <a:buNone/>
            </a:pPr>
            <a:r>
              <a:rPr lang="en-US" sz="2400"/>
              <a:t>LEARN MORE ABOUT BALBIX</a:t>
            </a:r>
            <a:endParaRPr sz="2400"/>
          </a:p>
          <a:p>
            <a:pPr indent="0" lvl="0" marL="0" rtl="0" algn="l">
              <a:spcBef>
                <a:spcPts val="1200"/>
              </a:spcBef>
              <a:spcAft>
                <a:spcPts val="0"/>
              </a:spcAft>
              <a:buNone/>
            </a:pPr>
            <a:r>
              <a:t/>
            </a:r>
            <a:endParaRPr/>
          </a:p>
          <a:p>
            <a:pPr indent="0" lvl="0" marL="0" rtl="0" algn="l">
              <a:lnSpc>
                <a:spcPct val="115000"/>
              </a:lnSpc>
              <a:spcBef>
                <a:spcPts val="0"/>
              </a:spcBef>
              <a:spcAft>
                <a:spcPts val="0"/>
              </a:spcAft>
              <a:buNone/>
            </a:pPr>
            <a:r>
              <a:rPr b="0" lang="en-US">
                <a:solidFill>
                  <a:srgbClr val="0E101A"/>
                </a:solidFill>
              </a:rPr>
              <a:t>In 30 minutes, we will show how Balbix can help you </a:t>
            </a:r>
            <a:r>
              <a:rPr lang="en-US">
                <a:solidFill>
                  <a:srgbClr val="0E101A"/>
                </a:solidFill>
              </a:rPr>
              <a:t>automate your cybersecurity posture</a:t>
            </a:r>
            <a:r>
              <a:rPr b="0" lang="en-US">
                <a:solidFill>
                  <a:srgbClr val="0E101A"/>
                </a:solidFill>
              </a:rPr>
              <a:t>.</a:t>
            </a:r>
            <a:endParaRPr b="0">
              <a:solidFill>
                <a:srgbClr val="0E101A"/>
              </a:solidFill>
            </a:endParaRPr>
          </a:p>
          <a:p>
            <a:pPr indent="0" lvl="0" marL="0" rtl="0" algn="l">
              <a:lnSpc>
                <a:spcPct val="115000"/>
              </a:lnSpc>
              <a:spcBef>
                <a:spcPts val="0"/>
              </a:spcBef>
              <a:spcAft>
                <a:spcPts val="0"/>
              </a:spcAft>
              <a:buClr>
                <a:schemeClr val="dk1"/>
              </a:buClr>
              <a:buSzPts val="1100"/>
              <a:buFont typeface="Arial"/>
              <a:buNone/>
            </a:pPr>
            <a:r>
              <a:t/>
            </a:r>
            <a:endParaRPr b="0">
              <a:solidFill>
                <a:srgbClr val="0E101A"/>
              </a:solidFill>
            </a:endParaRPr>
          </a:p>
          <a:p>
            <a:pPr indent="0" lvl="0" marL="0" rtl="0" algn="l">
              <a:lnSpc>
                <a:spcPct val="115000"/>
              </a:lnSpc>
              <a:spcBef>
                <a:spcPts val="0"/>
              </a:spcBef>
              <a:spcAft>
                <a:spcPts val="0"/>
              </a:spcAft>
              <a:buClr>
                <a:schemeClr val="dk1"/>
              </a:buClr>
              <a:buSzPts val="1100"/>
              <a:buFont typeface="Arial"/>
              <a:buNone/>
            </a:pPr>
            <a:r>
              <a:rPr b="0" lang="en-US">
                <a:solidFill>
                  <a:srgbClr val="0E101A"/>
                </a:solidFill>
              </a:rPr>
              <a:t>With Balbix, you will use AI, automation, and gamification to discover, prioritize, and mitigate your riskiest vulnerabilities across all assets, applications, and software at high velocity.</a:t>
            </a:r>
            <a:endParaRPr b="0">
              <a:solidFill>
                <a:srgbClr val="0E101A"/>
              </a:solidFill>
            </a:endParaRPr>
          </a:p>
          <a:p>
            <a:pPr indent="0" lvl="0" marL="0" rtl="0" algn="l">
              <a:lnSpc>
                <a:spcPct val="115000"/>
              </a:lnSpc>
              <a:spcBef>
                <a:spcPts val="0"/>
              </a:spcBef>
              <a:spcAft>
                <a:spcPts val="0"/>
              </a:spcAft>
              <a:buNone/>
            </a:pPr>
            <a:r>
              <a:t/>
            </a:r>
            <a:endParaRPr b="0">
              <a:solidFill>
                <a:srgbClr val="0E101A"/>
              </a:solidFill>
            </a:endParaRPr>
          </a:p>
          <a:p>
            <a:pPr indent="0" lvl="0" marL="0" rtl="0" algn="l">
              <a:lnSpc>
                <a:spcPct val="115000"/>
              </a:lnSpc>
              <a:spcBef>
                <a:spcPts val="0"/>
              </a:spcBef>
              <a:spcAft>
                <a:spcPts val="0"/>
              </a:spcAft>
              <a:buClr>
                <a:schemeClr val="dk1"/>
              </a:buClr>
              <a:buSzPts val="1100"/>
              <a:buFont typeface="Arial"/>
              <a:buNone/>
            </a:pPr>
            <a:r>
              <a:rPr b="0" lang="en-US">
                <a:solidFill>
                  <a:srgbClr val="0E101A"/>
                </a:solidFill>
              </a:rPr>
              <a:t>You will also be able to quantify your cyber risk in $-terms, traceable to operational metrics and asset attributes driving this risk. Balbix provides practical actions you can take to mitigate this risk.</a:t>
            </a:r>
            <a:endParaRPr b="0">
              <a:solidFill>
                <a:srgbClr val="0E101A"/>
              </a:solidFill>
            </a:endParaRPr>
          </a:p>
          <a:p>
            <a:pPr indent="0" lvl="0" marL="0" rtl="0" algn="l">
              <a:lnSpc>
                <a:spcPct val="115000"/>
              </a:lnSpc>
              <a:spcBef>
                <a:spcPts val="0"/>
              </a:spcBef>
              <a:spcAft>
                <a:spcPts val="0"/>
              </a:spcAft>
              <a:buNone/>
            </a:pPr>
            <a:r>
              <a:t/>
            </a:r>
            <a:endParaRPr b="0">
              <a:solidFill>
                <a:schemeClr val="dk1"/>
              </a:solidFill>
            </a:endParaRPr>
          </a:p>
          <a:p>
            <a:pPr indent="0" lvl="0" marL="0" rtl="0" algn="l">
              <a:spcBef>
                <a:spcPts val="1200"/>
              </a:spcBef>
              <a:spcAft>
                <a:spcPts val="0"/>
              </a:spcAft>
              <a:buNone/>
            </a:pPr>
            <a:r>
              <a:t/>
            </a:r>
            <a:endParaRPr/>
          </a:p>
        </p:txBody>
      </p:sp>
      <p:pic>
        <p:nvPicPr>
          <p:cNvPr id="204" name="Google Shape;204;g29e3abf2be7_0_3">
            <a:hlinkClick r:id="rId3"/>
          </p:cNvPr>
          <p:cNvPicPr preferRelativeResize="0"/>
          <p:nvPr/>
        </p:nvPicPr>
        <p:blipFill>
          <a:blip r:embed="rId4">
            <a:alphaModFix/>
          </a:blip>
          <a:stretch>
            <a:fillRect/>
          </a:stretch>
        </p:blipFill>
        <p:spPr>
          <a:xfrm>
            <a:off x="365750" y="8784737"/>
            <a:ext cx="1847625" cy="529375"/>
          </a:xfrm>
          <a:prstGeom prst="rect">
            <a:avLst/>
          </a:prstGeom>
          <a:noFill/>
          <a:ln>
            <a:noFill/>
          </a:ln>
        </p:spPr>
      </p:pic>
      <p:pic>
        <p:nvPicPr>
          <p:cNvPr id="205" name="Google Shape;205;g29e3abf2be7_0_3">
            <a:hlinkClick r:id="rId5"/>
          </p:cNvPr>
          <p:cNvPicPr preferRelativeResize="0"/>
          <p:nvPr/>
        </p:nvPicPr>
        <p:blipFill>
          <a:blip r:embed="rId6">
            <a:alphaModFix/>
          </a:blip>
          <a:stretch>
            <a:fillRect/>
          </a:stretch>
        </p:blipFill>
        <p:spPr>
          <a:xfrm>
            <a:off x="196675" y="3286200"/>
            <a:ext cx="7282650" cy="4792200"/>
          </a:xfrm>
          <a:prstGeom prst="rect">
            <a:avLst/>
          </a:prstGeom>
          <a:noFill/>
          <a:ln>
            <a:noFill/>
          </a:ln>
        </p:spPr>
      </p:pic>
      <p:sp>
        <p:nvSpPr>
          <p:cNvPr id="206" name="Google Shape;206;g29e3abf2be7_0_3"/>
          <p:cNvSpPr txBox="1"/>
          <p:nvPr/>
        </p:nvSpPr>
        <p:spPr>
          <a:xfrm>
            <a:off x="1791600" y="7985100"/>
            <a:ext cx="39606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200">
                <a:solidFill>
                  <a:schemeClr val="dk1"/>
                </a:solidFill>
              </a:rPr>
              <a:t>A single, comprehensive view of cybersecurity posture</a:t>
            </a:r>
            <a:endParaRPr sz="1200">
              <a:solidFill>
                <a:schemeClr val="dk1"/>
              </a:solidFill>
            </a:endParaRPr>
          </a:p>
        </p:txBody>
      </p:sp>
      <p:pic>
        <p:nvPicPr>
          <p:cNvPr id="207" name="Google Shape;207;g29e3abf2be7_0_3"/>
          <p:cNvPicPr preferRelativeResize="0"/>
          <p:nvPr/>
        </p:nvPicPr>
        <p:blipFill>
          <a:blip r:embed="rId7">
            <a:alphaModFix/>
          </a:blip>
          <a:stretch>
            <a:fillRect/>
          </a:stretch>
        </p:blipFill>
        <p:spPr>
          <a:xfrm>
            <a:off x="5990075" y="9542701"/>
            <a:ext cx="1381909" cy="369300"/>
          </a:xfrm>
          <a:prstGeom prst="rect">
            <a:avLst/>
          </a:prstGeom>
          <a:noFill/>
          <a:ln>
            <a:noFill/>
          </a:ln>
        </p:spPr>
      </p:pic>
      <p:sp>
        <p:nvSpPr>
          <p:cNvPr id="208" name="Google Shape;208;g29e3abf2be7_0_3"/>
          <p:cNvSpPr txBox="1"/>
          <p:nvPr/>
        </p:nvSpPr>
        <p:spPr>
          <a:xfrm>
            <a:off x="91440" y="9601200"/>
            <a:ext cx="3657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200">
                <a:solidFill>
                  <a:schemeClr val="dk1"/>
                </a:solidFill>
              </a:rPr>
              <a:t>22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3"/>
          <p:cNvSpPr txBox="1"/>
          <p:nvPr>
            <p:ph idx="1" type="body"/>
          </p:nvPr>
        </p:nvSpPr>
        <p:spPr>
          <a:xfrm>
            <a:off x="365760" y="731520"/>
            <a:ext cx="6919800" cy="8001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SzPts val="1800"/>
              <a:buNone/>
            </a:pPr>
            <a:r>
              <a:rPr lang="en-US" sz="2400"/>
              <a:t>Initiating Company Profile</a:t>
            </a:r>
            <a:endParaRPr sz="2400"/>
          </a:p>
          <a:p>
            <a:pPr indent="0" lvl="0" marL="0" rtl="0" algn="l">
              <a:lnSpc>
                <a:spcPct val="100000"/>
              </a:lnSpc>
              <a:spcBef>
                <a:spcPts val="1200"/>
              </a:spcBef>
              <a:spcAft>
                <a:spcPts val="0"/>
              </a:spcAft>
              <a:buSzPts val="1800"/>
              <a:buNone/>
            </a:pPr>
            <a:r>
              <a:rPr b="0" lang="en-US">
                <a:solidFill>
                  <a:schemeClr val="dk1"/>
                </a:solidFill>
              </a:rPr>
              <a:t>&lt;To be filled by RFP issuing company&gt; </a:t>
            </a:r>
            <a:endParaRPr b="0">
              <a:solidFill>
                <a:schemeClr val="dk1"/>
              </a:solidFill>
            </a:endParaRPr>
          </a:p>
          <a:p>
            <a:pPr indent="0" lvl="0" marL="0" rtl="0" algn="l">
              <a:lnSpc>
                <a:spcPct val="100000"/>
              </a:lnSpc>
              <a:spcBef>
                <a:spcPts val="1200"/>
              </a:spcBef>
              <a:spcAft>
                <a:spcPts val="0"/>
              </a:spcAft>
              <a:buSzPts val="1800"/>
              <a:buNone/>
            </a:pPr>
            <a:r>
              <a:rPr lang="en-US" sz="1250">
                <a:solidFill>
                  <a:schemeClr val="dk1"/>
                </a:solidFill>
              </a:rPr>
              <a:t>Company Background</a:t>
            </a:r>
            <a:endParaRPr sz="1250">
              <a:solidFill>
                <a:schemeClr val="dk1"/>
              </a:solidFill>
            </a:endParaRPr>
          </a:p>
          <a:p>
            <a:pPr indent="0" lvl="0" marL="0" rtl="0" algn="l">
              <a:lnSpc>
                <a:spcPct val="100000"/>
              </a:lnSpc>
              <a:spcBef>
                <a:spcPts val="1200"/>
              </a:spcBef>
              <a:spcAft>
                <a:spcPts val="0"/>
              </a:spcAft>
              <a:buSzPts val="1800"/>
              <a:buNone/>
            </a:pPr>
            <a:r>
              <a:rPr b="0" lang="en-US">
                <a:solidFill>
                  <a:schemeClr val="dk1"/>
                </a:solidFill>
              </a:rPr>
              <a:t>&lt;include the background and the details of the company requesting the RFP&gt;</a:t>
            </a:r>
            <a:endParaRPr sz="1400">
              <a:solidFill>
                <a:schemeClr val="dk1"/>
              </a:solidFill>
            </a:endParaRPr>
          </a:p>
          <a:p>
            <a:pPr indent="0" lvl="0" marL="0" rtl="0" algn="l">
              <a:lnSpc>
                <a:spcPct val="100000"/>
              </a:lnSpc>
              <a:spcBef>
                <a:spcPts val="1200"/>
              </a:spcBef>
              <a:spcAft>
                <a:spcPts val="0"/>
              </a:spcAft>
              <a:buSzPts val="1800"/>
              <a:buNone/>
            </a:pPr>
            <a:r>
              <a:t/>
            </a:r>
            <a:endParaRPr sz="1400">
              <a:solidFill>
                <a:schemeClr val="dk1"/>
              </a:solidFill>
            </a:endParaRPr>
          </a:p>
          <a:p>
            <a:pPr indent="0" lvl="0" marL="0" rtl="0" algn="l">
              <a:lnSpc>
                <a:spcPct val="100000"/>
              </a:lnSpc>
              <a:spcBef>
                <a:spcPts val="1200"/>
              </a:spcBef>
              <a:spcAft>
                <a:spcPts val="0"/>
              </a:spcAft>
              <a:buSzPts val="1800"/>
              <a:buNone/>
            </a:pPr>
            <a:r>
              <a:t/>
            </a:r>
            <a:endParaRPr sz="1250">
              <a:solidFill>
                <a:schemeClr val="dk1"/>
              </a:solidFill>
            </a:endParaRPr>
          </a:p>
          <a:p>
            <a:pPr indent="0" lvl="0" marL="0" rtl="0" algn="l">
              <a:lnSpc>
                <a:spcPct val="100000"/>
              </a:lnSpc>
              <a:spcBef>
                <a:spcPts val="1200"/>
              </a:spcBef>
              <a:spcAft>
                <a:spcPts val="0"/>
              </a:spcAft>
              <a:buSzPts val="1800"/>
              <a:buNone/>
            </a:pPr>
            <a:r>
              <a:rPr lang="en-US" sz="1250">
                <a:solidFill>
                  <a:schemeClr val="dk1"/>
                </a:solidFill>
              </a:rPr>
              <a:t>Project Overview and Objectives</a:t>
            </a:r>
            <a:endParaRPr>
              <a:solidFill>
                <a:schemeClr val="dk1"/>
              </a:solidFill>
            </a:endParaRPr>
          </a:p>
          <a:p>
            <a:pPr indent="0" lvl="0" marL="0" rtl="0" algn="l">
              <a:lnSpc>
                <a:spcPct val="100000"/>
              </a:lnSpc>
              <a:spcBef>
                <a:spcPts val="1200"/>
              </a:spcBef>
              <a:spcAft>
                <a:spcPts val="0"/>
              </a:spcAft>
              <a:buClr>
                <a:schemeClr val="dk1"/>
              </a:buClr>
              <a:buSzPts val="1800"/>
              <a:buFont typeface="Arial"/>
              <a:buNone/>
            </a:pPr>
            <a:r>
              <a:rPr b="0" lang="en-US">
                <a:solidFill>
                  <a:schemeClr val="dk1"/>
                </a:solidFill>
              </a:rPr>
              <a:t>&lt;provide a detailed description of the project's purpose, define what's in scope/out of scope, and specify the objectives of the RFP&gt;</a:t>
            </a:r>
            <a:endParaRPr sz="1400">
              <a:solidFill>
                <a:schemeClr val="dk1"/>
              </a:solidFill>
            </a:endParaRPr>
          </a:p>
          <a:p>
            <a:pPr indent="0" lvl="0" marL="0" rtl="0" algn="l">
              <a:lnSpc>
                <a:spcPct val="100000"/>
              </a:lnSpc>
              <a:spcBef>
                <a:spcPts val="1200"/>
              </a:spcBef>
              <a:spcAft>
                <a:spcPts val="0"/>
              </a:spcAft>
              <a:buSzPts val="1800"/>
              <a:buNone/>
            </a:pPr>
            <a:r>
              <a:t/>
            </a:r>
            <a:endParaRPr sz="1400">
              <a:solidFill>
                <a:schemeClr val="dk1"/>
              </a:solidFill>
            </a:endParaRPr>
          </a:p>
          <a:p>
            <a:pPr indent="0" lvl="0" marL="0" rtl="0" algn="l">
              <a:lnSpc>
                <a:spcPct val="100000"/>
              </a:lnSpc>
              <a:spcBef>
                <a:spcPts val="1200"/>
              </a:spcBef>
              <a:spcAft>
                <a:spcPts val="0"/>
              </a:spcAft>
              <a:buSzPts val="1800"/>
              <a:buNone/>
            </a:pPr>
            <a:r>
              <a:t/>
            </a:r>
            <a:endParaRPr sz="1400">
              <a:solidFill>
                <a:schemeClr val="dk1"/>
              </a:solidFill>
            </a:endParaRPr>
          </a:p>
          <a:p>
            <a:pPr indent="0" lvl="0" marL="0" rtl="0" algn="l">
              <a:lnSpc>
                <a:spcPct val="100000"/>
              </a:lnSpc>
              <a:spcBef>
                <a:spcPts val="1200"/>
              </a:spcBef>
              <a:spcAft>
                <a:spcPts val="0"/>
              </a:spcAft>
              <a:buSzPts val="1800"/>
              <a:buNone/>
            </a:pPr>
            <a:r>
              <a:t/>
            </a:r>
            <a:endParaRPr sz="1250">
              <a:solidFill>
                <a:schemeClr val="dk1"/>
              </a:solidFill>
            </a:endParaRPr>
          </a:p>
          <a:p>
            <a:pPr indent="0" lvl="0" marL="0" rtl="0" algn="l">
              <a:lnSpc>
                <a:spcPct val="100000"/>
              </a:lnSpc>
              <a:spcBef>
                <a:spcPts val="1200"/>
              </a:spcBef>
              <a:spcAft>
                <a:spcPts val="0"/>
              </a:spcAft>
              <a:buSzPts val="1800"/>
              <a:buNone/>
            </a:pPr>
            <a:r>
              <a:t/>
            </a:r>
            <a:endParaRPr sz="1250">
              <a:solidFill>
                <a:schemeClr val="dk1"/>
              </a:solidFill>
            </a:endParaRPr>
          </a:p>
          <a:p>
            <a:pPr indent="0" lvl="0" marL="0" rtl="0" algn="l">
              <a:lnSpc>
                <a:spcPct val="100000"/>
              </a:lnSpc>
              <a:spcBef>
                <a:spcPts val="1200"/>
              </a:spcBef>
              <a:spcAft>
                <a:spcPts val="0"/>
              </a:spcAft>
              <a:buSzPts val="1800"/>
              <a:buNone/>
            </a:pPr>
            <a:r>
              <a:rPr lang="en-US" sz="1250">
                <a:solidFill>
                  <a:schemeClr val="dk1"/>
                </a:solidFill>
              </a:rPr>
              <a:t>Project Owners:</a:t>
            </a:r>
            <a:endParaRPr>
              <a:solidFill>
                <a:schemeClr val="dk1"/>
              </a:solidFill>
            </a:endParaRPr>
          </a:p>
          <a:p>
            <a:pPr indent="0" lvl="0" marL="0" rtl="0" algn="l">
              <a:spcBef>
                <a:spcPts val="1200"/>
              </a:spcBef>
              <a:spcAft>
                <a:spcPts val="0"/>
              </a:spcAft>
              <a:buClr>
                <a:schemeClr val="dk1"/>
              </a:buClr>
              <a:buSzPts val="1100"/>
              <a:buFont typeface="Arial"/>
              <a:buNone/>
            </a:pPr>
            <a:r>
              <a:rPr b="0" lang="en-US">
                <a:solidFill>
                  <a:schemeClr val="dk1"/>
                </a:solidFill>
              </a:rPr>
              <a:t>&lt;Provide name, role, and contact details of the key project stakeholders&gt;</a:t>
            </a:r>
            <a:endParaRPr b="0">
              <a:solidFill>
                <a:schemeClr val="dk1"/>
              </a:solidFill>
            </a:endParaRPr>
          </a:p>
          <a:p>
            <a:pPr indent="0" lvl="0" marL="0" rtl="0" algn="l">
              <a:spcBef>
                <a:spcPts val="1200"/>
              </a:spcBef>
              <a:spcAft>
                <a:spcPts val="0"/>
              </a:spcAft>
              <a:buClr>
                <a:schemeClr val="dk1"/>
              </a:buClr>
              <a:buSzPts val="1100"/>
              <a:buFont typeface="Arial"/>
              <a:buNone/>
            </a:pPr>
            <a:r>
              <a:t/>
            </a:r>
            <a:endParaRPr b="0">
              <a:solidFill>
                <a:schemeClr val="dk1"/>
              </a:solidFill>
            </a:endParaRPr>
          </a:p>
          <a:p>
            <a:pPr indent="0" lvl="0" marL="0" rtl="0" algn="l">
              <a:lnSpc>
                <a:spcPct val="100000"/>
              </a:lnSpc>
              <a:spcBef>
                <a:spcPts val="1200"/>
              </a:spcBef>
              <a:spcAft>
                <a:spcPts val="0"/>
              </a:spcAft>
              <a:buClr>
                <a:schemeClr val="dk1"/>
              </a:buClr>
              <a:buSzPts val="1800"/>
              <a:buFont typeface="Arial"/>
              <a:buNone/>
            </a:pPr>
            <a:r>
              <a:t/>
            </a:r>
            <a:endParaRPr b="0">
              <a:solidFill>
                <a:schemeClr val="dk1"/>
              </a:solidFill>
            </a:endParaRPr>
          </a:p>
          <a:p>
            <a:pPr indent="0" lvl="0" marL="0" rtl="0" algn="l">
              <a:lnSpc>
                <a:spcPct val="100000"/>
              </a:lnSpc>
              <a:spcBef>
                <a:spcPts val="1200"/>
              </a:spcBef>
              <a:spcAft>
                <a:spcPts val="0"/>
              </a:spcAft>
              <a:buSzPts val="1800"/>
              <a:buNone/>
            </a:pPr>
            <a:r>
              <a:t/>
            </a:r>
            <a:endParaRPr sz="1250">
              <a:solidFill>
                <a:schemeClr val="dk1"/>
              </a:solidFill>
            </a:endParaRPr>
          </a:p>
        </p:txBody>
      </p:sp>
      <p:graphicFrame>
        <p:nvGraphicFramePr>
          <p:cNvPr id="45" name="Google Shape;45;p3"/>
          <p:cNvGraphicFramePr/>
          <p:nvPr/>
        </p:nvGraphicFramePr>
        <p:xfrm>
          <a:off x="365760" y="6181350"/>
          <a:ext cx="3000000" cy="3000000"/>
        </p:xfrm>
        <a:graphic>
          <a:graphicData uri="http://schemas.openxmlformats.org/drawingml/2006/table">
            <a:tbl>
              <a:tblPr>
                <a:noFill/>
                <a:tableStyleId>{68F8FF80-6C8D-49A6-86CD-1E443A61DAD6}</a:tableStyleId>
              </a:tblPr>
              <a:tblGrid>
                <a:gridCol w="2346700"/>
                <a:gridCol w="2165700"/>
                <a:gridCol w="2437050"/>
              </a:tblGrid>
              <a:tr h="4182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Full Name</a:t>
                      </a:r>
                      <a:endParaRPr sz="1400" u="none" cap="none" strike="noStrike">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Role</a:t>
                      </a:r>
                      <a:endParaRPr sz="1400" u="none" cap="none" strike="noStrike">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Business Email</a:t>
                      </a:r>
                      <a:endParaRPr sz="1400" u="none" cap="none" strike="noStrike">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r>
              <a:tr h="4022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182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FEFEF"/>
                    </a:solidFill>
                  </a:tcPr>
                </a:tc>
              </a:tr>
              <a:tr h="4182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182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FEFEF"/>
                    </a:solidFill>
                  </a:tcPr>
                </a:tc>
              </a:tr>
              <a:tr h="4182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46" name="Google Shape;46;p3"/>
          <p:cNvSpPr txBox="1"/>
          <p:nvPr/>
        </p:nvSpPr>
        <p:spPr>
          <a:xfrm>
            <a:off x="91440" y="9601200"/>
            <a:ext cx="3657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200">
                <a:solidFill>
                  <a:schemeClr val="dk1"/>
                </a:solidFill>
              </a:rPr>
              <a:t>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4"/>
          <p:cNvSpPr txBox="1"/>
          <p:nvPr>
            <p:ph idx="1" type="body"/>
          </p:nvPr>
        </p:nvSpPr>
        <p:spPr>
          <a:xfrm>
            <a:off x="365760" y="731520"/>
            <a:ext cx="6919800" cy="8001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SzPts val="1800"/>
              <a:buNone/>
            </a:pPr>
            <a:r>
              <a:rPr lang="en-US" sz="2400"/>
              <a:t>Schedule &amp; Submission Instructions</a:t>
            </a:r>
            <a:endParaRPr sz="2400"/>
          </a:p>
          <a:p>
            <a:pPr indent="0" lvl="0" marL="0" rtl="0" algn="l">
              <a:lnSpc>
                <a:spcPct val="100000"/>
              </a:lnSpc>
              <a:spcBef>
                <a:spcPts val="1200"/>
              </a:spcBef>
              <a:spcAft>
                <a:spcPts val="0"/>
              </a:spcAft>
              <a:buClr>
                <a:schemeClr val="dk1"/>
              </a:buClr>
              <a:buSzPts val="1800"/>
              <a:buFont typeface="Arial"/>
              <a:buNone/>
            </a:pPr>
            <a:r>
              <a:rPr b="0" lang="en-US">
                <a:solidFill>
                  <a:schemeClr val="dk1"/>
                </a:solidFill>
              </a:rPr>
              <a:t>&lt;To be filled by RFP issuing company&gt;</a:t>
            </a:r>
            <a:endParaRPr b="0">
              <a:solidFill>
                <a:schemeClr val="dk1"/>
              </a:solidFill>
            </a:endParaRPr>
          </a:p>
          <a:p>
            <a:pPr indent="0" lvl="0" marL="0" rtl="0" algn="l">
              <a:lnSpc>
                <a:spcPct val="100000"/>
              </a:lnSpc>
              <a:spcBef>
                <a:spcPts val="1200"/>
              </a:spcBef>
              <a:spcAft>
                <a:spcPts val="0"/>
              </a:spcAft>
              <a:buSzPts val="1800"/>
              <a:buNone/>
            </a:pPr>
            <a:r>
              <a:rPr lang="en-US" sz="1250">
                <a:solidFill>
                  <a:schemeClr val="dk1"/>
                </a:solidFill>
              </a:rPr>
              <a:t>Schedule of Events </a:t>
            </a:r>
            <a:endParaRPr sz="1250">
              <a:solidFill>
                <a:schemeClr val="dk1"/>
              </a:solidFill>
            </a:endParaRPr>
          </a:p>
          <a:p>
            <a:pPr indent="0" lvl="0" marL="0" rtl="0" algn="l">
              <a:lnSpc>
                <a:spcPct val="100000"/>
              </a:lnSpc>
              <a:spcBef>
                <a:spcPts val="1200"/>
              </a:spcBef>
              <a:spcAft>
                <a:spcPts val="0"/>
              </a:spcAft>
              <a:buSzPts val="1800"/>
              <a:buNone/>
            </a:pPr>
            <a:r>
              <a:rPr b="0" lang="en-US" sz="1250">
                <a:solidFill>
                  <a:schemeClr val="dk1"/>
                </a:solidFill>
              </a:rPr>
              <a:t>S</a:t>
            </a:r>
            <a:r>
              <a:rPr b="0" lang="en-US" sz="1250">
                <a:solidFill>
                  <a:schemeClr val="dk1"/>
                </a:solidFill>
              </a:rPr>
              <a:t>ample tasks included below</a:t>
            </a:r>
            <a:endParaRPr b="0" sz="1250">
              <a:solidFill>
                <a:schemeClr val="dk1"/>
              </a:solidFill>
            </a:endParaRPr>
          </a:p>
          <a:p>
            <a:pPr indent="0" lvl="0" marL="0" rtl="0" algn="l">
              <a:lnSpc>
                <a:spcPct val="100000"/>
              </a:lnSpc>
              <a:spcBef>
                <a:spcPts val="1200"/>
              </a:spcBef>
              <a:spcAft>
                <a:spcPts val="0"/>
              </a:spcAft>
              <a:buSzPts val="1800"/>
              <a:buNone/>
            </a:pPr>
            <a:r>
              <a:t/>
            </a:r>
            <a:endParaRPr sz="1250">
              <a:solidFill>
                <a:schemeClr val="dk1"/>
              </a:solidFill>
            </a:endParaRPr>
          </a:p>
          <a:p>
            <a:pPr indent="0" lvl="0" marL="0" rtl="0" algn="l">
              <a:lnSpc>
                <a:spcPct val="100000"/>
              </a:lnSpc>
              <a:spcBef>
                <a:spcPts val="1200"/>
              </a:spcBef>
              <a:spcAft>
                <a:spcPts val="0"/>
              </a:spcAft>
              <a:buSzPts val="1800"/>
              <a:buNone/>
            </a:pPr>
            <a:r>
              <a:t/>
            </a:r>
            <a:endParaRPr sz="1250">
              <a:solidFill>
                <a:schemeClr val="dk1"/>
              </a:solidFill>
            </a:endParaRPr>
          </a:p>
          <a:p>
            <a:pPr indent="0" lvl="0" marL="0" rtl="0" algn="l">
              <a:lnSpc>
                <a:spcPct val="100000"/>
              </a:lnSpc>
              <a:spcBef>
                <a:spcPts val="1200"/>
              </a:spcBef>
              <a:spcAft>
                <a:spcPts val="0"/>
              </a:spcAft>
              <a:buSzPts val="1800"/>
              <a:buNone/>
            </a:pPr>
            <a:r>
              <a:t/>
            </a:r>
            <a:endParaRPr sz="1250">
              <a:solidFill>
                <a:schemeClr val="dk1"/>
              </a:solidFill>
            </a:endParaRPr>
          </a:p>
          <a:p>
            <a:pPr indent="0" lvl="0" marL="0" rtl="0" algn="l">
              <a:lnSpc>
                <a:spcPct val="100000"/>
              </a:lnSpc>
              <a:spcBef>
                <a:spcPts val="1200"/>
              </a:spcBef>
              <a:spcAft>
                <a:spcPts val="0"/>
              </a:spcAft>
              <a:buSzPts val="1800"/>
              <a:buNone/>
            </a:pPr>
            <a:r>
              <a:t/>
            </a:r>
            <a:endParaRPr sz="1250">
              <a:solidFill>
                <a:schemeClr val="dk1"/>
              </a:solidFill>
            </a:endParaRPr>
          </a:p>
          <a:p>
            <a:pPr indent="0" lvl="0" marL="0" rtl="0" algn="l">
              <a:lnSpc>
                <a:spcPct val="100000"/>
              </a:lnSpc>
              <a:spcBef>
                <a:spcPts val="1200"/>
              </a:spcBef>
              <a:spcAft>
                <a:spcPts val="0"/>
              </a:spcAft>
              <a:buSzPts val="1800"/>
              <a:buNone/>
            </a:pPr>
            <a:r>
              <a:t/>
            </a:r>
            <a:endParaRPr sz="1250">
              <a:solidFill>
                <a:schemeClr val="dk1"/>
              </a:solidFill>
            </a:endParaRPr>
          </a:p>
          <a:p>
            <a:pPr indent="0" lvl="0" marL="0" rtl="0" algn="l">
              <a:lnSpc>
                <a:spcPct val="100000"/>
              </a:lnSpc>
              <a:spcBef>
                <a:spcPts val="1200"/>
              </a:spcBef>
              <a:spcAft>
                <a:spcPts val="0"/>
              </a:spcAft>
              <a:buSzPts val="1800"/>
              <a:buNone/>
            </a:pPr>
            <a:r>
              <a:t/>
            </a:r>
            <a:endParaRPr sz="1250">
              <a:solidFill>
                <a:schemeClr val="dk1"/>
              </a:solidFill>
            </a:endParaRPr>
          </a:p>
          <a:p>
            <a:pPr indent="0" lvl="0" marL="0" rtl="0" algn="l">
              <a:lnSpc>
                <a:spcPct val="100000"/>
              </a:lnSpc>
              <a:spcBef>
                <a:spcPts val="1200"/>
              </a:spcBef>
              <a:spcAft>
                <a:spcPts val="0"/>
              </a:spcAft>
              <a:buSzPts val="1800"/>
              <a:buNone/>
            </a:pPr>
            <a:r>
              <a:t/>
            </a:r>
            <a:endParaRPr sz="1250">
              <a:solidFill>
                <a:schemeClr val="dk1"/>
              </a:solidFill>
            </a:endParaRPr>
          </a:p>
          <a:p>
            <a:pPr indent="0" lvl="0" marL="0" rtl="0" algn="l">
              <a:lnSpc>
                <a:spcPct val="100000"/>
              </a:lnSpc>
              <a:spcBef>
                <a:spcPts val="1200"/>
              </a:spcBef>
              <a:spcAft>
                <a:spcPts val="0"/>
              </a:spcAft>
              <a:buSzPts val="1800"/>
              <a:buNone/>
            </a:pPr>
            <a:r>
              <a:t/>
            </a:r>
            <a:endParaRPr sz="1250">
              <a:solidFill>
                <a:schemeClr val="dk1"/>
              </a:solidFill>
            </a:endParaRPr>
          </a:p>
          <a:p>
            <a:pPr indent="0" lvl="0" marL="0" rtl="0" algn="l">
              <a:lnSpc>
                <a:spcPct val="100000"/>
              </a:lnSpc>
              <a:spcBef>
                <a:spcPts val="1200"/>
              </a:spcBef>
              <a:spcAft>
                <a:spcPts val="0"/>
              </a:spcAft>
              <a:buSzPts val="1800"/>
              <a:buNone/>
            </a:pPr>
            <a:r>
              <a:t/>
            </a:r>
            <a:endParaRPr sz="1250">
              <a:solidFill>
                <a:schemeClr val="dk1"/>
              </a:solidFill>
            </a:endParaRPr>
          </a:p>
          <a:p>
            <a:pPr indent="0" lvl="0" marL="0" rtl="0" algn="l">
              <a:lnSpc>
                <a:spcPct val="100000"/>
              </a:lnSpc>
              <a:spcBef>
                <a:spcPts val="1200"/>
              </a:spcBef>
              <a:spcAft>
                <a:spcPts val="0"/>
              </a:spcAft>
              <a:buSzPts val="1800"/>
              <a:buNone/>
            </a:pPr>
            <a:r>
              <a:t/>
            </a:r>
            <a:endParaRPr sz="1250">
              <a:solidFill>
                <a:schemeClr val="dk1"/>
              </a:solidFill>
            </a:endParaRPr>
          </a:p>
          <a:p>
            <a:pPr indent="0" lvl="0" marL="0" rtl="0" algn="l">
              <a:lnSpc>
                <a:spcPct val="100000"/>
              </a:lnSpc>
              <a:spcBef>
                <a:spcPts val="1200"/>
              </a:spcBef>
              <a:spcAft>
                <a:spcPts val="0"/>
              </a:spcAft>
              <a:buSzPts val="1800"/>
              <a:buNone/>
            </a:pPr>
            <a:r>
              <a:t/>
            </a:r>
            <a:endParaRPr sz="1250">
              <a:solidFill>
                <a:schemeClr val="dk1"/>
              </a:solidFill>
            </a:endParaRPr>
          </a:p>
          <a:p>
            <a:pPr indent="0" lvl="0" marL="0" rtl="0" algn="l">
              <a:lnSpc>
                <a:spcPct val="100000"/>
              </a:lnSpc>
              <a:spcBef>
                <a:spcPts val="1200"/>
              </a:spcBef>
              <a:spcAft>
                <a:spcPts val="0"/>
              </a:spcAft>
              <a:buSzPts val="1800"/>
              <a:buNone/>
            </a:pPr>
            <a:r>
              <a:t/>
            </a:r>
            <a:endParaRPr sz="1250">
              <a:solidFill>
                <a:schemeClr val="dk1"/>
              </a:solidFill>
            </a:endParaRPr>
          </a:p>
          <a:p>
            <a:pPr indent="0" lvl="0" marL="0" rtl="0" algn="l">
              <a:lnSpc>
                <a:spcPct val="100000"/>
              </a:lnSpc>
              <a:spcBef>
                <a:spcPts val="1200"/>
              </a:spcBef>
              <a:spcAft>
                <a:spcPts val="0"/>
              </a:spcAft>
              <a:buSzPts val="1800"/>
              <a:buNone/>
            </a:pPr>
            <a:r>
              <a:t/>
            </a:r>
            <a:endParaRPr sz="1250">
              <a:solidFill>
                <a:schemeClr val="dk1"/>
              </a:solidFill>
            </a:endParaRPr>
          </a:p>
          <a:p>
            <a:pPr indent="0" lvl="0" marL="0" rtl="0" algn="l">
              <a:lnSpc>
                <a:spcPct val="100000"/>
              </a:lnSpc>
              <a:spcBef>
                <a:spcPts val="1200"/>
              </a:spcBef>
              <a:spcAft>
                <a:spcPts val="0"/>
              </a:spcAft>
              <a:buSzPts val="1800"/>
              <a:buNone/>
            </a:pPr>
            <a:r>
              <a:t/>
            </a:r>
            <a:endParaRPr sz="1250">
              <a:solidFill>
                <a:schemeClr val="dk1"/>
              </a:solidFill>
            </a:endParaRPr>
          </a:p>
          <a:p>
            <a:pPr indent="0" lvl="0" marL="0" rtl="0" algn="l">
              <a:lnSpc>
                <a:spcPct val="100000"/>
              </a:lnSpc>
              <a:spcBef>
                <a:spcPts val="0"/>
              </a:spcBef>
              <a:spcAft>
                <a:spcPts val="0"/>
              </a:spcAft>
              <a:buNone/>
            </a:pPr>
            <a:r>
              <a:t/>
            </a:r>
            <a:endParaRPr b="0" sz="1250">
              <a:solidFill>
                <a:schemeClr val="dk1"/>
              </a:solidFill>
            </a:endParaRPr>
          </a:p>
          <a:p>
            <a:pPr indent="-228600" lvl="0" marL="457200" rtl="0" algn="l">
              <a:lnSpc>
                <a:spcPct val="100000"/>
              </a:lnSpc>
              <a:spcBef>
                <a:spcPts val="1200"/>
              </a:spcBef>
              <a:spcAft>
                <a:spcPts val="0"/>
              </a:spcAft>
              <a:buSzPts val="1800"/>
              <a:buNone/>
            </a:pPr>
            <a:r>
              <a:t/>
            </a:r>
            <a:endParaRPr sz="1250">
              <a:solidFill>
                <a:schemeClr val="dk1"/>
              </a:solidFill>
            </a:endParaRPr>
          </a:p>
        </p:txBody>
      </p:sp>
      <p:graphicFrame>
        <p:nvGraphicFramePr>
          <p:cNvPr id="52" name="Google Shape;52;p4"/>
          <p:cNvGraphicFramePr/>
          <p:nvPr/>
        </p:nvGraphicFramePr>
        <p:xfrm>
          <a:off x="365760" y="2483600"/>
          <a:ext cx="3000000" cy="3000000"/>
        </p:xfrm>
        <a:graphic>
          <a:graphicData uri="http://schemas.openxmlformats.org/drawingml/2006/table">
            <a:tbl>
              <a:tblPr>
                <a:noFill/>
                <a:tableStyleId>{68F8FF80-6C8D-49A6-86CD-1E443A61DAD6}</a:tableStyleId>
              </a:tblPr>
              <a:tblGrid>
                <a:gridCol w="2295125"/>
                <a:gridCol w="2777050"/>
                <a:gridCol w="187725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Task</a:t>
                      </a:r>
                      <a:endParaRPr sz="1400" u="none" cap="none" strike="noStrike">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None/>
                      </a:pPr>
                      <a:r>
                        <a:rPr lang="en-US">
                          <a:solidFill>
                            <a:schemeClr val="lt1"/>
                          </a:solidFill>
                        </a:rPr>
                        <a:t>Description</a:t>
                      </a:r>
                      <a:endParaRPr sz="1400" u="none" cap="none" strike="noStrike">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Due Date</a:t>
                      </a:r>
                      <a:endParaRPr sz="1400" u="none" cap="none" strike="noStrike">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200"/>
                        <a:t>RFP distribution</a:t>
                      </a:r>
                      <a:endParaRPr sz="12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solidFill>
                            <a:schemeClr val="dk1"/>
                          </a:solidFill>
                        </a:rPr>
                        <a:t>Release the RFP to potential vendors with experience in CRQ</a:t>
                      </a:r>
                      <a:endParaRPr sz="14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200"/>
                        <a:t>Deadline for vendor questions</a:t>
                      </a:r>
                      <a:endParaRPr sz="12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2F2F2"/>
                    </a:solidFill>
                  </a:tcPr>
                </a:tc>
                <a:tc>
                  <a:txBody>
                    <a:bodyPr/>
                    <a:lstStyle/>
                    <a:p>
                      <a:pPr indent="0" lvl="0" marL="0" rtl="0" algn="l">
                        <a:spcBef>
                          <a:spcPts val="0"/>
                        </a:spcBef>
                        <a:spcAft>
                          <a:spcPts val="0"/>
                        </a:spcAft>
                        <a:buNone/>
                      </a:pPr>
                      <a:r>
                        <a:rPr lang="en-US" sz="1200">
                          <a:solidFill>
                            <a:schemeClr val="dk1"/>
                          </a:solidFill>
                        </a:rPr>
                        <a:t>Set a deadline for vendors to submit any queries regarding the RFP</a:t>
                      </a:r>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2F2F2"/>
                    </a:solidFill>
                  </a:tcPr>
                </a:tc>
              </a:tr>
              <a:tr h="381000">
                <a:tc>
                  <a:txBody>
                    <a:bodyPr/>
                    <a:lstStyle/>
                    <a:p>
                      <a:pPr indent="0" lvl="0" marL="0" rtl="0" algn="l">
                        <a:spcBef>
                          <a:spcPts val="0"/>
                        </a:spcBef>
                        <a:spcAft>
                          <a:spcPts val="0"/>
                        </a:spcAft>
                        <a:buClr>
                          <a:schemeClr val="dk1"/>
                        </a:buClr>
                        <a:buSzPts val="1400"/>
                        <a:buFont typeface="Arial"/>
                        <a:buNone/>
                      </a:pPr>
                      <a:r>
                        <a:rPr lang="en-US" sz="1200">
                          <a:solidFill>
                            <a:schemeClr val="dk1"/>
                          </a:solidFill>
                        </a:rPr>
                        <a:t>Answers </a:t>
                      </a:r>
                      <a:r>
                        <a:rPr lang="en-US" sz="1200">
                          <a:solidFill>
                            <a:schemeClr val="dk1"/>
                          </a:solidFill>
                        </a:rPr>
                        <a:t>for vendor questions</a:t>
                      </a:r>
                      <a:endParaRPr sz="1200"/>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rPr>
                        <a:t>Provide detailed responses to the vendors' questions to clarify the RFP requirements</a:t>
                      </a:r>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200"/>
                        <a:t>Notification of </a:t>
                      </a:r>
                      <a:r>
                        <a:rPr lang="en-US" sz="1200"/>
                        <a:t>shortlisted</a:t>
                      </a:r>
                      <a:r>
                        <a:rPr lang="en-US" sz="1200"/>
                        <a:t> vendors</a:t>
                      </a:r>
                      <a:endParaRPr sz="12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rPr>
                        <a:t>Specify the deadline for vendors to submit their proposals</a:t>
                      </a:r>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200"/>
                        <a:t>Vendor presentations</a:t>
                      </a:r>
                      <a:endParaRPr sz="12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rPr>
                        <a:t>Invite shortlisted vendors to present their CRQ approach and solution.</a:t>
                      </a:r>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200"/>
                        <a:t>Vendor PoC</a:t>
                      </a:r>
                      <a:endParaRPr sz="12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2F2F2"/>
                    </a:solidFill>
                  </a:tcPr>
                </a:tc>
                <a:tc>
                  <a:txBody>
                    <a:bodyPr/>
                    <a:lstStyle/>
                    <a:p>
                      <a:pPr indent="0" lvl="0" marL="0" rtl="0" algn="l">
                        <a:spcBef>
                          <a:spcPts val="0"/>
                        </a:spcBef>
                        <a:spcAft>
                          <a:spcPts val="0"/>
                        </a:spcAft>
                        <a:buClr>
                          <a:schemeClr val="dk1"/>
                        </a:buClr>
                        <a:buSzPts val="1100"/>
                        <a:buFont typeface="Arial"/>
                        <a:buNone/>
                      </a:pPr>
                      <a:r>
                        <a:rPr lang="en-US" sz="1200">
                          <a:solidFill>
                            <a:schemeClr val="dk1"/>
                          </a:solidFill>
                        </a:rPr>
                        <a:t>Evaluate vendor presentations, proof of concept demonstrations, and additional materials.</a:t>
                      </a:r>
                      <a:endParaRPr sz="14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2F2F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200"/>
                        <a:t>Vendor selection</a:t>
                      </a:r>
                      <a:endParaRPr sz="12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rPr>
                        <a:t>Select the vendor that best meets the requirements.</a:t>
                      </a:r>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200"/>
                        <a:t>Project commencement</a:t>
                      </a:r>
                      <a:endParaRPr sz="12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2F2F2"/>
                    </a:solidFill>
                  </a:tcPr>
                </a:tc>
                <a:tc>
                  <a:txBody>
                    <a:bodyPr/>
                    <a:lstStyle/>
                    <a:p>
                      <a:pPr indent="0" lvl="0" marL="0" rtl="0" algn="l">
                        <a:spcBef>
                          <a:spcPts val="0"/>
                        </a:spcBef>
                        <a:spcAft>
                          <a:spcPts val="0"/>
                        </a:spcAft>
                        <a:buClr>
                          <a:schemeClr val="dk1"/>
                        </a:buClr>
                        <a:buSzPts val="1100"/>
                        <a:buFont typeface="Arial"/>
                        <a:buNone/>
                      </a:pPr>
                      <a:r>
                        <a:rPr lang="en-US" sz="1200">
                          <a:solidFill>
                            <a:schemeClr val="dk1"/>
                          </a:solidFill>
                        </a:rPr>
                        <a:t>Begin the deployment with the chosen vendor</a:t>
                      </a:r>
                      <a:endParaRPr sz="14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2F2F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200"/>
                        <a:t>Project completion</a:t>
                      </a:r>
                      <a:endParaRPr sz="12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solidFill>
                            <a:schemeClr val="dk1"/>
                          </a:solidFill>
                        </a:rPr>
                        <a:t>Mark the completion of the project</a:t>
                      </a:r>
                      <a:endParaRPr sz="14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53" name="Google Shape;53;p4"/>
          <p:cNvSpPr txBox="1"/>
          <p:nvPr/>
        </p:nvSpPr>
        <p:spPr>
          <a:xfrm>
            <a:off x="91440" y="9601200"/>
            <a:ext cx="3657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200">
                <a:solidFill>
                  <a:schemeClr val="dk1"/>
                </a:solidFill>
              </a:rPr>
              <a:t>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5"/>
          <p:cNvSpPr txBox="1"/>
          <p:nvPr>
            <p:ph idx="1" type="body"/>
          </p:nvPr>
        </p:nvSpPr>
        <p:spPr>
          <a:xfrm>
            <a:off x="365760" y="731520"/>
            <a:ext cx="6919800" cy="8001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SzPts val="1800"/>
              <a:buNone/>
            </a:pPr>
            <a:r>
              <a:rPr lang="en-US" sz="2400"/>
              <a:t>Vendor Profile</a:t>
            </a:r>
            <a:endParaRPr sz="2400"/>
          </a:p>
          <a:p>
            <a:pPr indent="0" lvl="0" marL="0" rtl="0" algn="l">
              <a:spcBef>
                <a:spcPts val="1200"/>
              </a:spcBef>
              <a:spcAft>
                <a:spcPts val="0"/>
              </a:spcAft>
              <a:buClr>
                <a:schemeClr val="dk1"/>
              </a:buClr>
              <a:buSzPts val="1100"/>
              <a:buFont typeface="Arial"/>
              <a:buNone/>
            </a:pPr>
            <a:r>
              <a:rPr b="0" lang="en-US">
                <a:solidFill>
                  <a:schemeClr val="dk1"/>
                </a:solidFill>
              </a:rPr>
              <a:t>&lt;This and subsequent pages are to be filled by the vendor&gt; </a:t>
            </a:r>
            <a:endParaRPr b="0">
              <a:solidFill>
                <a:schemeClr val="dk1"/>
              </a:solidFill>
            </a:endParaRPr>
          </a:p>
          <a:p>
            <a:pPr indent="0" lvl="0" marL="0" rtl="0" algn="l">
              <a:spcBef>
                <a:spcPts val="1200"/>
              </a:spcBef>
              <a:spcAft>
                <a:spcPts val="0"/>
              </a:spcAft>
              <a:buClr>
                <a:schemeClr val="dk1"/>
              </a:buClr>
              <a:buSzPts val="1100"/>
              <a:buFont typeface="Arial"/>
              <a:buNone/>
            </a:pPr>
            <a:r>
              <a:rPr b="0" lang="en-US">
                <a:solidFill>
                  <a:schemeClr val="dk1"/>
                </a:solidFill>
              </a:rPr>
              <a:t>This section captures essential information about the vendor's organizational history, strategic direction, market position, and other related dimensions.</a:t>
            </a:r>
            <a:endParaRPr b="0">
              <a:solidFill>
                <a:schemeClr val="dk1"/>
              </a:solidFill>
            </a:endParaRPr>
          </a:p>
          <a:p>
            <a:pPr indent="0" lvl="0" marL="0" rtl="0" algn="l">
              <a:lnSpc>
                <a:spcPct val="100000"/>
              </a:lnSpc>
              <a:spcBef>
                <a:spcPts val="1200"/>
              </a:spcBef>
              <a:spcAft>
                <a:spcPts val="0"/>
              </a:spcAft>
              <a:buSzPts val="1800"/>
              <a:buNone/>
            </a:pPr>
            <a:r>
              <a:t/>
            </a:r>
            <a:endParaRPr b="0">
              <a:solidFill>
                <a:schemeClr val="dk1"/>
              </a:solidFill>
            </a:endParaRPr>
          </a:p>
          <a:p>
            <a:pPr indent="-228600" lvl="0" marL="457200" rtl="0" algn="l">
              <a:lnSpc>
                <a:spcPct val="100000"/>
              </a:lnSpc>
              <a:spcBef>
                <a:spcPts val="1200"/>
              </a:spcBef>
              <a:spcAft>
                <a:spcPts val="0"/>
              </a:spcAft>
              <a:buSzPts val="1800"/>
              <a:buNone/>
            </a:pPr>
            <a:r>
              <a:t/>
            </a:r>
            <a:endParaRPr b="0">
              <a:solidFill>
                <a:schemeClr val="dk1"/>
              </a:solidFill>
            </a:endParaRPr>
          </a:p>
          <a:p>
            <a:pPr indent="-228600" lvl="0" marL="457200" rtl="0" algn="l">
              <a:lnSpc>
                <a:spcPct val="100000"/>
              </a:lnSpc>
              <a:spcBef>
                <a:spcPts val="1200"/>
              </a:spcBef>
              <a:spcAft>
                <a:spcPts val="0"/>
              </a:spcAft>
              <a:buSzPts val="1800"/>
              <a:buNone/>
            </a:pPr>
            <a:r>
              <a:t/>
            </a:r>
            <a:endParaRPr b="0">
              <a:solidFill>
                <a:schemeClr val="dk1"/>
              </a:solidFill>
            </a:endParaRPr>
          </a:p>
          <a:p>
            <a:pPr indent="-228600" lvl="0" marL="457200" rtl="0" algn="l">
              <a:lnSpc>
                <a:spcPct val="100000"/>
              </a:lnSpc>
              <a:spcBef>
                <a:spcPts val="1200"/>
              </a:spcBef>
              <a:spcAft>
                <a:spcPts val="0"/>
              </a:spcAft>
              <a:buSzPts val="1800"/>
              <a:buNone/>
            </a:pPr>
            <a:r>
              <a:t/>
            </a:r>
            <a:endParaRPr b="0">
              <a:solidFill>
                <a:schemeClr val="dk1"/>
              </a:solidFill>
            </a:endParaRPr>
          </a:p>
          <a:p>
            <a:pPr indent="-228600" lvl="0" marL="457200" rtl="0" algn="l">
              <a:lnSpc>
                <a:spcPct val="100000"/>
              </a:lnSpc>
              <a:spcBef>
                <a:spcPts val="1200"/>
              </a:spcBef>
              <a:spcAft>
                <a:spcPts val="0"/>
              </a:spcAft>
              <a:buSzPts val="1800"/>
              <a:buNone/>
            </a:pPr>
            <a:r>
              <a:t/>
            </a:r>
            <a:endParaRPr b="0">
              <a:solidFill>
                <a:schemeClr val="dk1"/>
              </a:solidFill>
            </a:endParaRPr>
          </a:p>
          <a:p>
            <a:pPr indent="-228600" lvl="0" marL="457200" rtl="0" algn="l">
              <a:lnSpc>
                <a:spcPct val="100000"/>
              </a:lnSpc>
              <a:spcBef>
                <a:spcPts val="1200"/>
              </a:spcBef>
              <a:spcAft>
                <a:spcPts val="0"/>
              </a:spcAft>
              <a:buSzPts val="1800"/>
              <a:buNone/>
            </a:pPr>
            <a:r>
              <a:t/>
            </a:r>
            <a:endParaRPr b="0">
              <a:solidFill>
                <a:schemeClr val="dk1"/>
              </a:solidFill>
            </a:endParaRPr>
          </a:p>
          <a:p>
            <a:pPr indent="-228600" lvl="0" marL="457200" rtl="0" algn="l">
              <a:lnSpc>
                <a:spcPct val="100000"/>
              </a:lnSpc>
              <a:spcBef>
                <a:spcPts val="1200"/>
              </a:spcBef>
              <a:spcAft>
                <a:spcPts val="0"/>
              </a:spcAft>
              <a:buSzPts val="1800"/>
              <a:buNone/>
            </a:pPr>
            <a:r>
              <a:t/>
            </a:r>
            <a:endParaRPr b="0">
              <a:solidFill>
                <a:schemeClr val="dk1"/>
              </a:solidFill>
            </a:endParaRPr>
          </a:p>
          <a:p>
            <a:pPr indent="-228600" lvl="0" marL="457200" rtl="0" algn="l">
              <a:lnSpc>
                <a:spcPct val="100000"/>
              </a:lnSpc>
              <a:spcBef>
                <a:spcPts val="1200"/>
              </a:spcBef>
              <a:spcAft>
                <a:spcPts val="0"/>
              </a:spcAft>
              <a:buClr>
                <a:schemeClr val="dk1"/>
              </a:buClr>
              <a:buSzPts val="1800"/>
              <a:buFont typeface="Arial"/>
              <a:buNone/>
            </a:pPr>
            <a:r>
              <a:t/>
            </a:r>
            <a:endParaRPr b="0">
              <a:solidFill>
                <a:schemeClr val="dk1"/>
              </a:solidFill>
            </a:endParaRPr>
          </a:p>
        </p:txBody>
      </p:sp>
      <p:graphicFrame>
        <p:nvGraphicFramePr>
          <p:cNvPr id="59" name="Google Shape;59;p5"/>
          <p:cNvGraphicFramePr/>
          <p:nvPr/>
        </p:nvGraphicFramePr>
        <p:xfrm>
          <a:off x="365760" y="2276825"/>
          <a:ext cx="3000000" cy="3000000"/>
        </p:xfrm>
        <a:graphic>
          <a:graphicData uri="http://schemas.openxmlformats.org/drawingml/2006/table">
            <a:tbl>
              <a:tblPr>
                <a:noFill/>
                <a:tableStyleId>{68F8FF80-6C8D-49A6-86CD-1E443A61DAD6}</a:tableStyleId>
              </a:tblPr>
              <a:tblGrid>
                <a:gridCol w="3578925"/>
                <a:gridCol w="3370525"/>
              </a:tblGrid>
              <a:tr h="4313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Question</a:t>
                      </a:r>
                      <a:endParaRPr sz="1400" u="none" cap="none" strike="noStrike">
                        <a:solidFill>
                          <a:schemeClr val="lt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Response</a:t>
                      </a:r>
                      <a:endParaRPr sz="1400" u="none" cap="none" strike="noStrike">
                        <a:solidFill>
                          <a:schemeClr val="lt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1"/>
                    </a:solidFill>
                  </a:tcPr>
                </a:tc>
              </a:tr>
              <a:tr h="4148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When was your company established? </a:t>
                      </a:r>
                      <a:endParaRPr sz="12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973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rPr>
                        <a:t>How long has your product been generally available for purchase?	</a:t>
                      </a:r>
                      <a:endParaRPr sz="12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2F2F2"/>
                    </a:solidFill>
                  </a:tcPr>
                </a:tc>
              </a:tr>
              <a:tr h="597300">
                <a:tc>
                  <a:txBody>
                    <a:bodyPr/>
                    <a:lstStyle/>
                    <a:p>
                      <a:pPr indent="0" lvl="0" marL="0" marR="0" rtl="0" algn="l">
                        <a:lnSpc>
                          <a:spcPct val="100000"/>
                        </a:lnSpc>
                        <a:spcBef>
                          <a:spcPts val="0"/>
                        </a:spcBef>
                        <a:spcAft>
                          <a:spcPts val="0"/>
                        </a:spcAft>
                        <a:buClr>
                          <a:schemeClr val="dk1"/>
                        </a:buClr>
                        <a:buSzPts val="1100"/>
                        <a:buFont typeface="Arial"/>
                        <a:buNone/>
                      </a:pPr>
                      <a:r>
                        <a:rPr lang="en-US" sz="1200">
                          <a:solidFill>
                            <a:schemeClr val="dk1"/>
                          </a:solidFill>
                        </a:rPr>
                        <a:t>Describe the vision and direction of your company</a:t>
                      </a:r>
                      <a:endParaRPr sz="12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14825">
                <a:tc>
                  <a:txBody>
                    <a:bodyPr/>
                    <a:lstStyle/>
                    <a:p>
                      <a:pPr indent="0" lvl="0" marL="0" marR="0" rtl="0" algn="l">
                        <a:lnSpc>
                          <a:spcPct val="100000"/>
                        </a:lnSpc>
                        <a:spcBef>
                          <a:spcPts val="0"/>
                        </a:spcBef>
                        <a:spcAft>
                          <a:spcPts val="0"/>
                        </a:spcAft>
                        <a:buClr>
                          <a:schemeClr val="dk1"/>
                        </a:buClr>
                        <a:buSzPts val="1100"/>
                        <a:buFont typeface="Arial"/>
                        <a:buNone/>
                      </a:pPr>
                      <a:r>
                        <a:rPr lang="en-US" sz="1200" u="none" cap="none" strike="noStrike">
                          <a:solidFill>
                            <a:schemeClr val="dk1"/>
                          </a:solidFill>
                        </a:rPr>
                        <a:t>Number of existing customers</a:t>
                      </a:r>
                      <a:endParaRPr sz="12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2F2F2"/>
                    </a:solidFill>
                  </a:tcPr>
                </a:tc>
              </a:tr>
              <a:tr h="4148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rPr>
                        <a:t>Number of employees</a:t>
                      </a:r>
                      <a:endParaRPr sz="12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97300">
                <a:tc>
                  <a:txBody>
                    <a:bodyPr/>
                    <a:lstStyle/>
                    <a:p>
                      <a:pPr indent="0" lvl="0" marL="0" marR="0" rtl="0" algn="l">
                        <a:lnSpc>
                          <a:spcPct val="100000"/>
                        </a:lnSpc>
                        <a:spcBef>
                          <a:spcPts val="0"/>
                        </a:spcBef>
                        <a:spcAft>
                          <a:spcPts val="0"/>
                        </a:spcAft>
                        <a:buClr>
                          <a:srgbClr val="000000"/>
                        </a:buClr>
                        <a:buSzPts val="1200"/>
                        <a:buFont typeface="Arial"/>
                        <a:buNone/>
                      </a:pPr>
                      <a:r>
                        <a:rPr lang="en-US" sz="1200">
                          <a:solidFill>
                            <a:schemeClr val="dk1"/>
                          </a:solidFill>
                        </a:rPr>
                        <a:t>Include a high-level overview of your product's roadmap over the next 12 months</a:t>
                      </a:r>
                      <a:endParaRPr sz="1200" u="none" cap="none" strike="noStrike">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2F2F2"/>
                    </a:solidFill>
                  </a:tcPr>
                </a:tc>
              </a:tr>
              <a:tr h="597300">
                <a:tc>
                  <a:txBody>
                    <a:bodyPr/>
                    <a:lstStyle/>
                    <a:p>
                      <a:pPr indent="0" lvl="0" marL="0" rtl="0" algn="l">
                        <a:spcBef>
                          <a:spcPts val="0"/>
                        </a:spcBef>
                        <a:spcAft>
                          <a:spcPts val="0"/>
                        </a:spcAft>
                        <a:buClr>
                          <a:schemeClr val="dk1"/>
                        </a:buClr>
                        <a:buSzPts val="1200"/>
                        <a:buFont typeface="Arial"/>
                        <a:buNone/>
                      </a:pPr>
                      <a:r>
                        <a:rPr lang="en-US" sz="1200">
                          <a:solidFill>
                            <a:schemeClr val="dk1"/>
                          </a:solidFill>
                        </a:rPr>
                        <a:t>Do you maintain alliances with other information technology vendors? If so, which ones?</a:t>
                      </a:r>
                      <a:endParaRPr sz="1200">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2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r>
              <a:tr h="7964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rPr>
                        <a:t>Links to case studies or examples where your product has successfully helped businesses quantify and mitigate cyber risk?</a:t>
                      </a:r>
                      <a:endParaRPr sz="1200" u="none" cap="none" strike="noStrike">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r>
              <a:tr h="796400">
                <a:tc>
                  <a:txBody>
                    <a:bodyPr/>
                    <a:lstStyle/>
                    <a:p>
                      <a:pPr indent="0" lvl="0" marL="0" rtl="0" algn="l">
                        <a:spcBef>
                          <a:spcPts val="0"/>
                        </a:spcBef>
                        <a:spcAft>
                          <a:spcPts val="0"/>
                        </a:spcAft>
                        <a:buClr>
                          <a:schemeClr val="dk1"/>
                        </a:buClr>
                        <a:buSzPts val="1100"/>
                        <a:buFont typeface="Arial"/>
                        <a:buNone/>
                      </a:pPr>
                      <a:r>
                        <a:rPr lang="en-US" sz="1200">
                          <a:solidFill>
                            <a:schemeClr val="dk1"/>
                          </a:solidFill>
                        </a:rPr>
                        <a:t>What training and support do you offer to ensure your product's successful implementation and ongoing usage?</a:t>
                      </a:r>
                      <a:endParaRPr sz="1200">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194650">
                <a:tc>
                  <a:txBody>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rPr>
                        <a:t>What is the pricing structure for your product? Please include details on tiered pricing, additional costs for features or services, and options for scalability as organizational needs change.</a:t>
                      </a:r>
                      <a:endParaRPr sz="1200">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r>
            </a:tbl>
          </a:graphicData>
        </a:graphic>
      </p:graphicFrame>
      <p:sp>
        <p:nvSpPr>
          <p:cNvPr id="60" name="Google Shape;60;p5"/>
          <p:cNvSpPr txBox="1"/>
          <p:nvPr/>
        </p:nvSpPr>
        <p:spPr>
          <a:xfrm>
            <a:off x="91440" y="9601200"/>
            <a:ext cx="3657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200">
                <a:solidFill>
                  <a:schemeClr val="dk1"/>
                </a:solidFill>
              </a:rPr>
              <a:t>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0"/>
          <p:cNvSpPr txBox="1"/>
          <p:nvPr>
            <p:ph idx="1" type="body"/>
          </p:nvPr>
        </p:nvSpPr>
        <p:spPr>
          <a:xfrm>
            <a:off x="365752" y="731520"/>
            <a:ext cx="6919800" cy="8001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SzPts val="1800"/>
              <a:buNone/>
            </a:pPr>
            <a:r>
              <a:rPr b="0" lang="en-US" sz="1600">
                <a:solidFill>
                  <a:schemeClr val="dk1"/>
                </a:solidFill>
              </a:rPr>
              <a:t>Section A</a:t>
            </a:r>
            <a:endParaRPr/>
          </a:p>
          <a:p>
            <a:pPr indent="0" lvl="0" marL="0" rtl="0" algn="l">
              <a:lnSpc>
                <a:spcPct val="100000"/>
              </a:lnSpc>
              <a:spcBef>
                <a:spcPts val="1200"/>
              </a:spcBef>
              <a:spcAft>
                <a:spcPts val="0"/>
              </a:spcAft>
              <a:buSzPts val="1800"/>
              <a:buNone/>
            </a:pPr>
            <a:r>
              <a:rPr lang="en-US" sz="2400"/>
              <a:t>Cyber Risk Scenarios</a:t>
            </a:r>
            <a:endParaRPr sz="2400"/>
          </a:p>
          <a:p>
            <a:pPr indent="0" lvl="0" marL="0" rtl="0" algn="l">
              <a:lnSpc>
                <a:spcPct val="100000"/>
              </a:lnSpc>
              <a:spcBef>
                <a:spcPts val="1200"/>
              </a:spcBef>
              <a:spcAft>
                <a:spcPts val="0"/>
              </a:spcAft>
              <a:buSzPts val="1800"/>
              <a:buNone/>
            </a:pPr>
            <a:r>
              <a:rPr b="0" lang="en-US">
                <a:solidFill>
                  <a:schemeClr val="dk1"/>
                </a:solidFill>
              </a:rPr>
              <a:t>This section focuses on the vendor's ability to model and analyze diverse cyber risk scenarios. It assesses how effectively the tool can simulate potential security threats and their impact on various aspects of the organization.</a:t>
            </a:r>
            <a:endParaRPr b="0">
              <a:solidFill>
                <a:schemeClr val="dk1"/>
              </a:solidFill>
            </a:endParaRPr>
          </a:p>
          <a:p>
            <a:pPr indent="-228600" lvl="0" marL="457200" rtl="0" algn="l">
              <a:lnSpc>
                <a:spcPct val="100000"/>
              </a:lnSpc>
              <a:spcBef>
                <a:spcPts val="1200"/>
              </a:spcBef>
              <a:spcAft>
                <a:spcPts val="0"/>
              </a:spcAft>
              <a:buSzPts val="1800"/>
              <a:buNone/>
            </a:pPr>
            <a:r>
              <a:t/>
            </a:r>
            <a:endParaRPr sz="2400"/>
          </a:p>
          <a:p>
            <a:pPr indent="-228600" lvl="0" marL="457200" rtl="0" algn="l">
              <a:lnSpc>
                <a:spcPct val="100000"/>
              </a:lnSpc>
              <a:spcBef>
                <a:spcPts val="1200"/>
              </a:spcBef>
              <a:spcAft>
                <a:spcPts val="0"/>
              </a:spcAft>
              <a:buSzPts val="1800"/>
              <a:buNone/>
            </a:pPr>
            <a:r>
              <a:t/>
            </a:r>
            <a:endParaRPr sz="2400"/>
          </a:p>
          <a:p>
            <a:pPr indent="-228600" lvl="0" marL="457200" rtl="0" algn="l">
              <a:lnSpc>
                <a:spcPct val="100000"/>
              </a:lnSpc>
              <a:spcBef>
                <a:spcPts val="1200"/>
              </a:spcBef>
              <a:spcAft>
                <a:spcPts val="0"/>
              </a:spcAft>
              <a:buSzPts val="1800"/>
              <a:buNone/>
            </a:pPr>
            <a:r>
              <a:t/>
            </a:r>
            <a:endParaRPr sz="2400"/>
          </a:p>
        </p:txBody>
      </p:sp>
      <p:graphicFrame>
        <p:nvGraphicFramePr>
          <p:cNvPr id="66" name="Google Shape;66;p10"/>
          <p:cNvGraphicFramePr/>
          <p:nvPr/>
        </p:nvGraphicFramePr>
        <p:xfrm>
          <a:off x="365748" y="2514731"/>
          <a:ext cx="3000000" cy="3000000"/>
        </p:xfrm>
        <a:graphic>
          <a:graphicData uri="http://schemas.openxmlformats.org/drawingml/2006/table">
            <a:tbl>
              <a:tblPr>
                <a:noFill/>
                <a:tableStyleId>{E5150968-A7E9-4DFA-93BE-4C101FB06AA5}</a:tableStyleId>
              </a:tblPr>
              <a:tblGrid>
                <a:gridCol w="547850"/>
                <a:gridCol w="3330525"/>
                <a:gridCol w="1081625"/>
                <a:gridCol w="1989425"/>
              </a:tblGrid>
              <a:tr h="8548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ID</a:t>
                      </a:r>
                      <a:endParaRPr sz="1400" u="none" cap="none" strike="noStrike"/>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Requirement</a:t>
                      </a:r>
                      <a:endParaRPr sz="1400" u="none" cap="none" strike="noStrike"/>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Response (Yes/No)</a:t>
                      </a:r>
                      <a:endParaRPr sz="1400" u="none" cap="none" strike="noStrike"/>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Comments</a:t>
                      </a:r>
                      <a:endParaRPr sz="1400" u="none" cap="none" strike="noStrike">
                        <a:solidFill>
                          <a:schemeClr val="lt1"/>
                        </a:solidFill>
                      </a:endParaRPr>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9497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A-1</a:t>
                      </a:r>
                      <a:endParaRPr sz="1200" u="none" cap="none" strike="noStrike"/>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t>Flexible cyber risk scenario scoping covering organizational units, applications, material assets, and threats in focus, e.g., ransomware</a:t>
                      </a:r>
                      <a:endParaRPr sz="1200"/>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69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A-2</a:t>
                      </a:r>
                      <a:endParaRPr sz="1200" u="none" cap="none" strike="noStrike"/>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Dynamic scenario updates based on environment and threat landscape changes</a:t>
                      </a:r>
                      <a:endParaRPr sz="1200" u="none" cap="none" strike="noStrike"/>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569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A-3</a:t>
                      </a:r>
                      <a:endParaRPr sz="1200" u="none" cap="none" strike="noStrike"/>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Self-service risk scenario scoping suitable for risk or cybersecurity analysts</a:t>
                      </a:r>
                      <a:endParaRPr sz="1200" u="none" cap="none" strike="noStrike"/>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69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A-4</a:t>
                      </a:r>
                      <a:endParaRPr sz="1200" u="none" cap="none" strike="noStrike"/>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Pre-defined risk scenarios provided out-of-the-box</a:t>
                      </a:r>
                      <a:endParaRPr sz="1200" u="none" cap="none" strike="noStrike"/>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759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A-5</a:t>
                      </a:r>
                      <a:endParaRPr sz="1200" u="none" cap="none" strike="noStrike"/>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t>Ability to benchmark risk scenarios and trends over time by appropriate organizational groupings</a:t>
                      </a:r>
                      <a:endParaRPr sz="1200"/>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67" name="Google Shape;67;p10"/>
          <p:cNvSpPr txBox="1"/>
          <p:nvPr/>
        </p:nvSpPr>
        <p:spPr>
          <a:xfrm>
            <a:off x="91440" y="9601200"/>
            <a:ext cx="3657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200">
                <a:solidFill>
                  <a:schemeClr val="dk1"/>
                </a:solidFill>
              </a:rPr>
              <a:t>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1"/>
          <p:cNvSpPr txBox="1"/>
          <p:nvPr>
            <p:ph idx="1" type="body"/>
          </p:nvPr>
        </p:nvSpPr>
        <p:spPr>
          <a:xfrm>
            <a:off x="365752" y="731520"/>
            <a:ext cx="6919800" cy="8001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SzPts val="1800"/>
              <a:buNone/>
            </a:pPr>
            <a:r>
              <a:rPr b="0" lang="en-US" sz="1600">
                <a:solidFill>
                  <a:schemeClr val="dk1"/>
                </a:solidFill>
              </a:rPr>
              <a:t>Section B</a:t>
            </a:r>
            <a:endParaRPr/>
          </a:p>
          <a:p>
            <a:pPr indent="0" lvl="0" marL="0" rtl="0" algn="l">
              <a:lnSpc>
                <a:spcPct val="100000"/>
              </a:lnSpc>
              <a:spcBef>
                <a:spcPts val="1200"/>
              </a:spcBef>
              <a:spcAft>
                <a:spcPts val="0"/>
              </a:spcAft>
              <a:buSzPts val="1800"/>
              <a:buNone/>
            </a:pPr>
            <a:r>
              <a:rPr lang="en-US" sz="2400"/>
              <a:t>Cyber Risk Data &amp; Assumption</a:t>
            </a:r>
            <a:endParaRPr sz="2400"/>
          </a:p>
          <a:p>
            <a:pPr indent="0" lvl="0" marL="0" rtl="0" algn="l">
              <a:lnSpc>
                <a:spcPct val="100000"/>
              </a:lnSpc>
              <a:spcBef>
                <a:spcPts val="0"/>
              </a:spcBef>
              <a:spcAft>
                <a:spcPts val="0"/>
              </a:spcAft>
              <a:buSzPts val="1100"/>
              <a:buNone/>
            </a:pPr>
            <a:r>
              <a:t/>
            </a:r>
            <a:endParaRPr b="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0" lang="en-US">
                <a:solidFill>
                  <a:schemeClr val="dk1"/>
                </a:solidFill>
              </a:rPr>
              <a:t>This section examines the vendor's approach to leveraging and integrating data for cyber risk quantification. It focuses on the methodologies to source, process, and utilize data to build an accurate and dynamic risk model.</a:t>
            </a:r>
            <a:endParaRPr b="0">
              <a:solidFill>
                <a:schemeClr val="dk1"/>
              </a:solidFill>
            </a:endParaRPr>
          </a:p>
          <a:p>
            <a:pPr indent="0" lvl="0" marL="0" rtl="0" algn="l">
              <a:spcBef>
                <a:spcPts val="0"/>
              </a:spcBef>
              <a:spcAft>
                <a:spcPts val="0"/>
              </a:spcAft>
              <a:buClr>
                <a:schemeClr val="dk1"/>
              </a:buClr>
              <a:buSzPts val="1100"/>
              <a:buFont typeface="Arial"/>
              <a:buNone/>
            </a:pPr>
            <a:r>
              <a:t/>
            </a:r>
            <a:endParaRPr b="0">
              <a:solidFill>
                <a:schemeClr val="dk1"/>
              </a:solidFill>
            </a:endParaRPr>
          </a:p>
          <a:p>
            <a:pPr indent="0" lvl="0" marL="0" rtl="0" algn="l">
              <a:lnSpc>
                <a:spcPct val="100000"/>
              </a:lnSpc>
              <a:spcBef>
                <a:spcPts val="0"/>
              </a:spcBef>
              <a:spcAft>
                <a:spcPts val="0"/>
              </a:spcAft>
              <a:buSzPts val="1100"/>
              <a:buNone/>
            </a:pPr>
            <a:r>
              <a:t/>
            </a:r>
            <a:endParaRPr b="0">
              <a:solidFill>
                <a:schemeClr val="dk1"/>
              </a:solidFill>
            </a:endParaRPr>
          </a:p>
          <a:p>
            <a:pPr indent="0" lvl="0" marL="457200" rtl="0" algn="l">
              <a:lnSpc>
                <a:spcPct val="100000"/>
              </a:lnSpc>
              <a:spcBef>
                <a:spcPts val="1200"/>
              </a:spcBef>
              <a:spcAft>
                <a:spcPts val="0"/>
              </a:spcAft>
              <a:buClr>
                <a:schemeClr val="dk1"/>
              </a:buClr>
              <a:buSzPts val="1100"/>
              <a:buFont typeface="Arial"/>
              <a:buNone/>
            </a:pPr>
            <a:r>
              <a:t/>
            </a:r>
            <a:endParaRPr b="0">
              <a:solidFill>
                <a:schemeClr val="dk1"/>
              </a:solidFill>
            </a:endParaRPr>
          </a:p>
          <a:p>
            <a:pPr indent="-228600" lvl="0" marL="457200" rtl="0" algn="l">
              <a:lnSpc>
                <a:spcPct val="100000"/>
              </a:lnSpc>
              <a:spcBef>
                <a:spcPts val="1200"/>
              </a:spcBef>
              <a:spcAft>
                <a:spcPts val="0"/>
              </a:spcAft>
              <a:buSzPts val="1800"/>
              <a:buNone/>
            </a:pPr>
            <a:r>
              <a:t/>
            </a:r>
            <a:endParaRPr sz="2400"/>
          </a:p>
        </p:txBody>
      </p:sp>
      <p:graphicFrame>
        <p:nvGraphicFramePr>
          <p:cNvPr id="73" name="Google Shape;73;p11"/>
          <p:cNvGraphicFramePr/>
          <p:nvPr/>
        </p:nvGraphicFramePr>
        <p:xfrm>
          <a:off x="365748" y="2511856"/>
          <a:ext cx="3000000" cy="3000000"/>
        </p:xfrm>
        <a:graphic>
          <a:graphicData uri="http://schemas.openxmlformats.org/drawingml/2006/table">
            <a:tbl>
              <a:tblPr>
                <a:noFill/>
                <a:tableStyleId>{E5150968-A7E9-4DFA-93BE-4C101FB06AA5}</a:tableStyleId>
              </a:tblPr>
              <a:tblGrid>
                <a:gridCol w="552700"/>
                <a:gridCol w="3284275"/>
                <a:gridCol w="1087125"/>
                <a:gridCol w="2025400"/>
              </a:tblGrid>
              <a:tr h="8715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ID</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Requirement</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Response</a:t>
                      </a:r>
                      <a:endParaRPr sz="1400" u="none" cap="none" strike="noStrike">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(Yes/No)</a:t>
                      </a:r>
                      <a:endParaRPr sz="1400" u="none" cap="none" strike="noStrike">
                        <a:solidFill>
                          <a:schemeClr val="lt1"/>
                        </a:solidFill>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Comments</a:t>
                      </a:r>
                      <a:endParaRPr sz="1400" u="none" cap="none" strike="noStrike">
                        <a:solidFill>
                          <a:schemeClr val="lt1"/>
                        </a:solidFill>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7747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B-1</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t>Utilize existing data from IT, security, and business systems to populate the risk model</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810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B-2</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Support continuous, real-time data ingestion into the platform</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5810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B-3</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Ability to address gaps or fidelity limitations of available data sources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810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B-4</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Fully automated and robust data ingestion process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5810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B-5</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Minimal requirements for manual data input</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74" name="Google Shape;74;p11"/>
          <p:cNvSpPr txBox="1"/>
          <p:nvPr/>
        </p:nvSpPr>
        <p:spPr>
          <a:xfrm>
            <a:off x="91440" y="9601200"/>
            <a:ext cx="3657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200">
                <a:solidFill>
                  <a:schemeClr val="dk1"/>
                </a:solidFill>
              </a:rPr>
              <a:t>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2"/>
          <p:cNvSpPr txBox="1"/>
          <p:nvPr>
            <p:ph idx="1" type="body"/>
          </p:nvPr>
        </p:nvSpPr>
        <p:spPr>
          <a:xfrm>
            <a:off x="365752" y="731520"/>
            <a:ext cx="6919800" cy="8001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SzPts val="1800"/>
              <a:buNone/>
            </a:pPr>
            <a:r>
              <a:rPr b="0" lang="en-US" sz="1600">
                <a:solidFill>
                  <a:schemeClr val="dk1"/>
                </a:solidFill>
              </a:rPr>
              <a:t>Section C</a:t>
            </a:r>
            <a:endParaRPr/>
          </a:p>
          <a:p>
            <a:pPr indent="0" lvl="0" marL="0" rtl="0" algn="l">
              <a:lnSpc>
                <a:spcPct val="100000"/>
              </a:lnSpc>
              <a:spcBef>
                <a:spcPts val="1200"/>
              </a:spcBef>
              <a:spcAft>
                <a:spcPts val="0"/>
              </a:spcAft>
              <a:buSzPts val="1800"/>
              <a:buNone/>
            </a:pPr>
            <a:r>
              <a:rPr lang="en-US" sz="2400"/>
              <a:t>Quantified Cyber Risk Model</a:t>
            </a:r>
            <a:endParaRPr sz="2400"/>
          </a:p>
          <a:p>
            <a:pPr indent="0" lvl="0" marL="0" rtl="0" algn="l">
              <a:spcBef>
                <a:spcPts val="1200"/>
              </a:spcBef>
              <a:spcAft>
                <a:spcPts val="0"/>
              </a:spcAft>
              <a:buClr>
                <a:schemeClr val="dk1"/>
              </a:buClr>
              <a:buSzPts val="1100"/>
              <a:buFont typeface="Arial"/>
              <a:buNone/>
            </a:pPr>
            <a:r>
              <a:rPr b="0" lang="en-US">
                <a:solidFill>
                  <a:schemeClr val="dk1"/>
                </a:solidFill>
              </a:rPr>
              <a:t>This section delves into the vendor's capabilities in developing a comprehensive and predictive cyber risk model. It focuses on the integration of real-time data and various contextual elements to accurately quantify cyber risks in monetary terms.</a:t>
            </a:r>
            <a:endParaRPr b="0">
              <a:solidFill>
                <a:schemeClr val="dk1"/>
              </a:solidFill>
            </a:endParaRPr>
          </a:p>
          <a:p>
            <a:pPr indent="0" lvl="0" marL="0" rtl="0" algn="l">
              <a:spcBef>
                <a:spcPts val="1200"/>
              </a:spcBef>
              <a:spcAft>
                <a:spcPts val="0"/>
              </a:spcAft>
              <a:buClr>
                <a:schemeClr val="dk1"/>
              </a:buClr>
              <a:buSzPts val="1100"/>
              <a:buFont typeface="Arial"/>
              <a:buNone/>
            </a:pPr>
            <a:r>
              <a:t/>
            </a:r>
            <a:endParaRPr b="0">
              <a:solidFill>
                <a:schemeClr val="dk1"/>
              </a:solidFill>
            </a:endParaRPr>
          </a:p>
          <a:p>
            <a:pPr indent="0" lvl="0" marL="0" rtl="0" algn="l">
              <a:lnSpc>
                <a:spcPct val="100000"/>
              </a:lnSpc>
              <a:spcBef>
                <a:spcPts val="1200"/>
              </a:spcBef>
              <a:spcAft>
                <a:spcPts val="0"/>
              </a:spcAft>
              <a:buSzPts val="1800"/>
              <a:buNone/>
            </a:pPr>
            <a:r>
              <a:t/>
            </a:r>
            <a:endParaRPr b="0">
              <a:solidFill>
                <a:schemeClr val="dk1"/>
              </a:solidFill>
            </a:endParaRPr>
          </a:p>
          <a:p>
            <a:pPr indent="-228600" lvl="0" marL="457200" rtl="0" algn="l">
              <a:lnSpc>
                <a:spcPct val="100000"/>
              </a:lnSpc>
              <a:spcBef>
                <a:spcPts val="1200"/>
              </a:spcBef>
              <a:spcAft>
                <a:spcPts val="0"/>
              </a:spcAft>
              <a:buSzPts val="1800"/>
              <a:buNone/>
            </a:pPr>
            <a:r>
              <a:t/>
            </a:r>
            <a:endParaRPr sz="2400"/>
          </a:p>
        </p:txBody>
      </p:sp>
      <p:graphicFrame>
        <p:nvGraphicFramePr>
          <p:cNvPr id="80" name="Google Shape;80;p12"/>
          <p:cNvGraphicFramePr/>
          <p:nvPr/>
        </p:nvGraphicFramePr>
        <p:xfrm>
          <a:off x="365760" y="2514978"/>
          <a:ext cx="3000000" cy="3000000"/>
        </p:xfrm>
        <a:graphic>
          <a:graphicData uri="http://schemas.openxmlformats.org/drawingml/2006/table">
            <a:tbl>
              <a:tblPr>
                <a:noFill/>
                <a:tableStyleId>{E5150968-A7E9-4DFA-93BE-4C101FB06AA5}</a:tableStyleId>
              </a:tblPr>
              <a:tblGrid>
                <a:gridCol w="599950"/>
                <a:gridCol w="3572625"/>
                <a:gridCol w="1338125"/>
                <a:gridCol w="1438750"/>
              </a:tblGrid>
              <a:tr h="8088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ID</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Requirement</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Response</a:t>
                      </a:r>
                      <a:endParaRPr sz="1400" u="none" cap="none" strike="noStrike">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(Yes/No)</a:t>
                      </a:r>
                      <a:endParaRPr sz="1400" u="none" cap="none" strike="noStrike">
                        <a:solidFill>
                          <a:schemeClr val="lt1"/>
                        </a:solidFill>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Comments</a:t>
                      </a:r>
                      <a:endParaRPr sz="1400" u="none" cap="none" strike="noStrike">
                        <a:solidFill>
                          <a:schemeClr val="lt1"/>
                        </a:solidFill>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7189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C-1</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Real-time and predictive quantitative (monetary) cyber risk model reflective of the current state of the environment</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391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C-2</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rtl="0" algn="l">
                        <a:spcBef>
                          <a:spcPts val="0"/>
                        </a:spcBef>
                        <a:spcAft>
                          <a:spcPts val="0"/>
                        </a:spcAft>
                        <a:buClr>
                          <a:schemeClr val="dk1"/>
                        </a:buClr>
                        <a:buSzPts val="1100"/>
                        <a:buFont typeface="Arial"/>
                        <a:buNone/>
                      </a:pPr>
                      <a:r>
                        <a:rPr lang="en-US" sz="1200"/>
                        <a:t>The risk model incorporates cybersecurity, IT, and business context</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5391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C-3</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t>The risk model is bottoms-up with asset-level detail and granularity</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189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C-4</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a:t>The risk </a:t>
                      </a:r>
                      <a:r>
                        <a:rPr lang="en-US" sz="1200" u="none" cap="none" strike="noStrike"/>
                        <a:t>model leverages asset data, including business applications and IT assets, into the risk analysis via existing asset data sources</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7189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C-5</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t>The risk model leverages a unified, normalized, and deduplicated real-time asset inventory as the foundation for defendable risk analysis</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0784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C-6</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rtl="0" algn="l">
                        <a:spcBef>
                          <a:spcPts val="0"/>
                        </a:spcBef>
                        <a:spcAft>
                          <a:spcPts val="0"/>
                        </a:spcAft>
                        <a:buClr>
                          <a:schemeClr val="dk1"/>
                        </a:buClr>
                        <a:buSzPts val="1100"/>
                        <a:buFont typeface="Arial"/>
                        <a:buNone/>
                      </a:pPr>
                      <a:r>
                        <a:rPr lang="en-US" sz="1200"/>
                        <a:t>The risk model incorporates vulnerability data, including vulnerability scan results, security misconfigurations, and control findings, into the risk analysis via existing vulnerability data sources</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7189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C-7</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t>The risk model leverages a unified, normalized, and deduplicated real-time view of all vulnerabilities across the environment</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986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C-8</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rtl="0" algn="l">
                        <a:spcBef>
                          <a:spcPts val="0"/>
                        </a:spcBef>
                        <a:spcAft>
                          <a:spcPts val="0"/>
                        </a:spcAft>
                        <a:buClr>
                          <a:schemeClr val="dk1"/>
                        </a:buClr>
                        <a:buSzPts val="1100"/>
                        <a:buFont typeface="Arial"/>
                        <a:buNone/>
                      </a:pPr>
                      <a:r>
                        <a:rPr lang="en-US" sz="1200"/>
                        <a:t>The risk model incorporates threat intelligence into the risk analysis, automatically identifying relevant threats via existing threat data sources</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sp>
        <p:nvSpPr>
          <p:cNvPr id="81" name="Google Shape;81;p12"/>
          <p:cNvSpPr txBox="1"/>
          <p:nvPr/>
        </p:nvSpPr>
        <p:spPr>
          <a:xfrm>
            <a:off x="91440" y="9601200"/>
            <a:ext cx="3657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200">
                <a:solidFill>
                  <a:schemeClr val="dk1"/>
                </a:solidFill>
              </a:rPr>
              <a:t>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graphicFrame>
        <p:nvGraphicFramePr>
          <p:cNvPr id="86" name="Google Shape;86;p13"/>
          <p:cNvGraphicFramePr/>
          <p:nvPr/>
        </p:nvGraphicFramePr>
        <p:xfrm>
          <a:off x="365760" y="731520"/>
          <a:ext cx="3000000" cy="3000000"/>
        </p:xfrm>
        <a:graphic>
          <a:graphicData uri="http://schemas.openxmlformats.org/drawingml/2006/table">
            <a:tbl>
              <a:tblPr>
                <a:noFill/>
                <a:tableStyleId>{E5150968-A7E9-4DFA-93BE-4C101FB06AA5}</a:tableStyleId>
              </a:tblPr>
              <a:tblGrid>
                <a:gridCol w="559175"/>
                <a:gridCol w="3457150"/>
                <a:gridCol w="1454450"/>
                <a:gridCol w="1478650"/>
              </a:tblGrid>
              <a:tr h="1778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ID</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Requirement</a:t>
                      </a:r>
                      <a:endParaRPr sz="14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Response</a:t>
                      </a:r>
                      <a:endParaRPr sz="1400" u="none" cap="none" strike="noStrike">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(Yes/No)</a:t>
                      </a:r>
                      <a:endParaRPr sz="1400" u="none" cap="none" strike="noStrike">
                        <a:solidFill>
                          <a:schemeClr val="lt1"/>
                        </a:solidFill>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lt1"/>
                          </a:solidFill>
                        </a:rPr>
                        <a:t>Vendor Comments</a:t>
                      </a:r>
                      <a:endParaRPr sz="1400" u="none" cap="none" strike="noStrike">
                        <a:solidFill>
                          <a:schemeClr val="lt1"/>
                        </a:solidFill>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C-9</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t>The risk model leverages real-time threat intelligence to adjust risk accordingly</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C-10</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rtl="0" algn="l">
                        <a:spcBef>
                          <a:spcPts val="0"/>
                        </a:spcBef>
                        <a:spcAft>
                          <a:spcPts val="0"/>
                        </a:spcAft>
                        <a:buClr>
                          <a:schemeClr val="dk1"/>
                        </a:buClr>
                        <a:buSzPts val="1100"/>
                        <a:buFont typeface="Arial"/>
                        <a:buNone/>
                      </a:pPr>
                      <a:r>
                        <a:rPr lang="en-US" sz="1200"/>
                        <a:t>The risk model incorporates security control findings into the risk analysis, automatically identifying relevant controls via existing control assessment data sources</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C-11</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t>The risk model utilizes industry standard frameworks such as MITRE ATT&amp;CK to align vulnerabilities, threats, and security controls</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C-12</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rtl="0" algn="l">
                        <a:spcBef>
                          <a:spcPts val="0"/>
                        </a:spcBef>
                        <a:spcAft>
                          <a:spcPts val="0"/>
                        </a:spcAft>
                        <a:buClr>
                          <a:schemeClr val="dk1"/>
                        </a:buClr>
                        <a:buSzPts val="1100"/>
                        <a:buFont typeface="Arial"/>
                        <a:buNone/>
                      </a:pPr>
                      <a:r>
                        <a:rPr lang="en-US" sz="1200"/>
                        <a:t>The risk model incorporates financial loss data in monetary terms, reflecting different types of loss via existing loss data sources</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C-13</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t>The risk model leverages asset-level criticality and business context for bottoms-up computation of breach impact and monetary loss</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C-14</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rtl="0" algn="l">
                        <a:spcBef>
                          <a:spcPts val="0"/>
                        </a:spcBef>
                        <a:spcAft>
                          <a:spcPts val="0"/>
                        </a:spcAft>
                        <a:buClr>
                          <a:schemeClr val="dk1"/>
                        </a:buClr>
                        <a:buSzPts val="1100"/>
                        <a:buFont typeface="Arial"/>
                        <a:buNone/>
                      </a:pPr>
                      <a:r>
                        <a:rPr lang="en-US" sz="1200"/>
                        <a:t>The risk model considers breach likelihood based on vulnerability severity, vulnerability exposure, threats, and mitigating controls</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C-15</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t>The tool handles risk aggregation automatically to avoid double-counting or overstating risk</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C-16</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rtl="0" algn="l">
                        <a:spcBef>
                          <a:spcPts val="0"/>
                        </a:spcBef>
                        <a:spcAft>
                          <a:spcPts val="0"/>
                        </a:spcAft>
                        <a:buClr>
                          <a:schemeClr val="dk1"/>
                        </a:buClr>
                        <a:buSzPts val="1100"/>
                        <a:buFont typeface="Arial"/>
                        <a:buNone/>
                      </a:pPr>
                      <a:r>
                        <a:rPr lang="en-US" sz="1200"/>
                        <a:t>The risk model is fully inspectable to enable analysts and executives to understand and validate the underlying drivers of risk </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C-17</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t>The risk model updates in real-time to incorporate remediated risk issues and vulnerabilities</a:t>
                      </a:r>
                      <a:endParaRPr sz="1200"/>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C-18</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Risk reporting at the enterprise, business organization, business application, or individual asset level</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1778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C-19</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Risk Acceptance workflow for management and tracking of accepted risk issues, including Risk Owner and Expiration</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87" name="Google Shape;87;p13"/>
          <p:cNvSpPr txBox="1"/>
          <p:nvPr/>
        </p:nvSpPr>
        <p:spPr>
          <a:xfrm>
            <a:off x="91440" y="9601200"/>
            <a:ext cx="365700" cy="369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US" sz="1200">
                <a:solidFill>
                  <a:schemeClr val="dk1"/>
                </a:solidFill>
              </a:rPr>
              <a:t>9</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albix">
      <a:dk1>
        <a:srgbClr val="000000"/>
      </a:dk1>
      <a:lt1>
        <a:srgbClr val="FFFFFF"/>
      </a:lt1>
      <a:dk2>
        <a:srgbClr val="414041"/>
      </a:dk2>
      <a:lt2>
        <a:srgbClr val="EDEDEE"/>
      </a:lt2>
      <a:accent1>
        <a:srgbClr val="632C82"/>
      </a:accent1>
      <a:accent2>
        <a:srgbClr val="EA9F4B"/>
      </a:accent2>
      <a:accent3>
        <a:srgbClr val="14499B"/>
      </a:accent3>
      <a:accent4>
        <a:srgbClr val="FEE11D"/>
      </a:accent4>
      <a:accent5>
        <a:srgbClr val="6BA17B"/>
      </a:accent5>
      <a:accent6>
        <a:srgbClr val="DB3749"/>
      </a:accent6>
      <a:hlink>
        <a:srgbClr val="0096FF"/>
      </a:hlink>
      <a:folHlink>
        <a:srgbClr val="A9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2019-03-27T22:42:25Z</dcterms:created>
  <dc:creator>Julie Hess</dc:creator>
</cp:coreProperties>
</file>